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2"/>
  </p:notesMasterIdLst>
  <p:handoutMasterIdLst>
    <p:handoutMasterId r:id="rId83"/>
  </p:handoutMasterIdLst>
  <p:sldIdLst>
    <p:sldId id="1579" r:id="rId2"/>
    <p:sldId id="1578" r:id="rId3"/>
    <p:sldId id="1524" r:id="rId4"/>
    <p:sldId id="1564" r:id="rId5"/>
    <p:sldId id="1565" r:id="rId6"/>
    <p:sldId id="1566" r:id="rId7"/>
    <p:sldId id="1567" r:id="rId8"/>
    <p:sldId id="1568" r:id="rId9"/>
    <p:sldId id="1569" r:id="rId10"/>
    <p:sldId id="1571" r:id="rId11"/>
    <p:sldId id="1570" r:id="rId12"/>
    <p:sldId id="1572" r:id="rId13"/>
    <p:sldId id="1573" r:id="rId14"/>
    <p:sldId id="1574" r:id="rId15"/>
    <p:sldId id="1576" r:id="rId16"/>
    <p:sldId id="1577" r:id="rId17"/>
    <p:sldId id="1575" r:id="rId18"/>
    <p:sldId id="1582" r:id="rId19"/>
    <p:sldId id="1583" r:id="rId20"/>
    <p:sldId id="1629" r:id="rId21"/>
    <p:sldId id="1580" r:id="rId22"/>
    <p:sldId id="1581" r:id="rId23"/>
    <p:sldId id="1584" r:id="rId24"/>
    <p:sldId id="1585" r:id="rId25"/>
    <p:sldId id="1586" r:id="rId26"/>
    <p:sldId id="1563" r:id="rId27"/>
    <p:sldId id="1590" r:id="rId28"/>
    <p:sldId id="1589" r:id="rId29"/>
    <p:sldId id="1592" r:id="rId30"/>
    <p:sldId id="1634" r:id="rId31"/>
    <p:sldId id="1593" r:id="rId32"/>
    <p:sldId id="1598" r:id="rId33"/>
    <p:sldId id="1597" r:id="rId34"/>
    <p:sldId id="1615" r:id="rId35"/>
    <p:sldId id="1599" r:id="rId36"/>
    <p:sldId id="1600" r:id="rId37"/>
    <p:sldId id="1594" r:id="rId38"/>
    <p:sldId id="1588" r:id="rId39"/>
    <p:sldId id="1596" r:id="rId40"/>
    <p:sldId id="1595" r:id="rId41"/>
    <p:sldId id="1601" r:id="rId42"/>
    <p:sldId id="1602" r:id="rId43"/>
    <p:sldId id="1603" r:id="rId44"/>
    <p:sldId id="1604" r:id="rId45"/>
    <p:sldId id="1639" r:id="rId46"/>
    <p:sldId id="1628" r:id="rId47"/>
    <p:sldId id="1635" r:id="rId48"/>
    <p:sldId id="1636" r:id="rId49"/>
    <p:sldId id="1637" r:id="rId50"/>
    <p:sldId id="1640" r:id="rId51"/>
    <p:sldId id="1642" r:id="rId52"/>
    <p:sldId id="1643" r:id="rId53"/>
    <p:sldId id="1562" r:id="rId54"/>
    <p:sldId id="1605" r:id="rId55"/>
    <p:sldId id="1606" r:id="rId56"/>
    <p:sldId id="1608" r:id="rId57"/>
    <p:sldId id="1609" r:id="rId58"/>
    <p:sldId id="1611" r:id="rId59"/>
    <p:sldId id="1612" r:id="rId60"/>
    <p:sldId id="1614" r:id="rId61"/>
    <p:sldId id="1613" r:id="rId62"/>
    <p:sldId id="1617" r:id="rId63"/>
    <p:sldId id="1620" r:id="rId64"/>
    <p:sldId id="1618" r:id="rId65"/>
    <p:sldId id="1622" r:id="rId66"/>
    <p:sldId id="1619" r:id="rId67"/>
    <p:sldId id="1624" r:id="rId68"/>
    <p:sldId id="1623" r:id="rId69"/>
    <p:sldId id="1625" r:id="rId70"/>
    <p:sldId id="1621" r:id="rId71"/>
    <p:sldId id="1616" r:id="rId72"/>
    <p:sldId id="1591" r:id="rId73"/>
    <p:sldId id="1626" r:id="rId74"/>
    <p:sldId id="1627" r:id="rId75"/>
    <p:sldId id="1632" r:id="rId76"/>
    <p:sldId id="1633" r:id="rId77"/>
    <p:sldId id="1630" r:id="rId78"/>
    <p:sldId id="1644" r:id="rId79"/>
    <p:sldId id="1645" r:id="rId80"/>
    <p:sldId id="1631" r:id="rId81"/>
  </p:sldIdLst>
  <p:sldSz cx="12188825" cy="6858000"/>
  <p:notesSz cx="7099300" cy="10236200"/>
  <p:defaultTextStyle>
    <a:defPPr>
      <a:defRPr lang="en-GB"/>
    </a:defPPr>
    <a:lvl1pPr algn="l" rtl="0" fontAlgn="base">
      <a:spcBef>
        <a:spcPct val="0"/>
      </a:spcBef>
      <a:spcAft>
        <a:spcPct val="0"/>
      </a:spcAft>
      <a:defRPr sz="1600" kern="1200">
        <a:solidFill>
          <a:srgbClr val="005500"/>
        </a:solidFill>
        <a:latin typeface="Tahoma" pitchFamily="34" charset="0"/>
        <a:ea typeface="+mn-ea"/>
        <a:cs typeface="+mn-cs"/>
      </a:defRPr>
    </a:lvl1pPr>
    <a:lvl2pPr marL="457200" algn="l" rtl="0" fontAlgn="base">
      <a:spcBef>
        <a:spcPct val="0"/>
      </a:spcBef>
      <a:spcAft>
        <a:spcPct val="0"/>
      </a:spcAft>
      <a:defRPr sz="1600" kern="1200">
        <a:solidFill>
          <a:srgbClr val="005500"/>
        </a:solidFill>
        <a:latin typeface="Tahoma" pitchFamily="34" charset="0"/>
        <a:ea typeface="+mn-ea"/>
        <a:cs typeface="+mn-cs"/>
      </a:defRPr>
    </a:lvl2pPr>
    <a:lvl3pPr marL="914400" algn="l" rtl="0" fontAlgn="base">
      <a:spcBef>
        <a:spcPct val="0"/>
      </a:spcBef>
      <a:spcAft>
        <a:spcPct val="0"/>
      </a:spcAft>
      <a:defRPr sz="1600" kern="1200">
        <a:solidFill>
          <a:srgbClr val="005500"/>
        </a:solidFill>
        <a:latin typeface="Tahoma" pitchFamily="34" charset="0"/>
        <a:ea typeface="+mn-ea"/>
        <a:cs typeface="+mn-cs"/>
      </a:defRPr>
    </a:lvl3pPr>
    <a:lvl4pPr marL="1371600" algn="l" rtl="0" fontAlgn="base">
      <a:spcBef>
        <a:spcPct val="0"/>
      </a:spcBef>
      <a:spcAft>
        <a:spcPct val="0"/>
      </a:spcAft>
      <a:defRPr sz="1600" kern="1200">
        <a:solidFill>
          <a:srgbClr val="005500"/>
        </a:solidFill>
        <a:latin typeface="Tahoma" pitchFamily="34" charset="0"/>
        <a:ea typeface="+mn-ea"/>
        <a:cs typeface="+mn-cs"/>
      </a:defRPr>
    </a:lvl4pPr>
    <a:lvl5pPr marL="1828800" algn="l" rtl="0" fontAlgn="base">
      <a:spcBef>
        <a:spcPct val="0"/>
      </a:spcBef>
      <a:spcAft>
        <a:spcPct val="0"/>
      </a:spcAft>
      <a:defRPr sz="1600" kern="1200">
        <a:solidFill>
          <a:srgbClr val="005500"/>
        </a:solidFill>
        <a:latin typeface="Tahoma" pitchFamily="34" charset="0"/>
        <a:ea typeface="+mn-ea"/>
        <a:cs typeface="+mn-cs"/>
      </a:defRPr>
    </a:lvl5pPr>
    <a:lvl6pPr marL="2286000" algn="l" defTabSz="914400" rtl="0" eaLnBrk="1" latinLnBrk="0" hangingPunct="1">
      <a:defRPr sz="1600" kern="1200">
        <a:solidFill>
          <a:srgbClr val="005500"/>
        </a:solidFill>
        <a:latin typeface="Tahoma" pitchFamily="34" charset="0"/>
        <a:ea typeface="+mn-ea"/>
        <a:cs typeface="+mn-cs"/>
      </a:defRPr>
    </a:lvl6pPr>
    <a:lvl7pPr marL="2743200" algn="l" defTabSz="914400" rtl="0" eaLnBrk="1" latinLnBrk="0" hangingPunct="1">
      <a:defRPr sz="1600" kern="1200">
        <a:solidFill>
          <a:srgbClr val="005500"/>
        </a:solidFill>
        <a:latin typeface="Tahoma" pitchFamily="34" charset="0"/>
        <a:ea typeface="+mn-ea"/>
        <a:cs typeface="+mn-cs"/>
      </a:defRPr>
    </a:lvl7pPr>
    <a:lvl8pPr marL="3200400" algn="l" defTabSz="914400" rtl="0" eaLnBrk="1" latinLnBrk="0" hangingPunct="1">
      <a:defRPr sz="1600" kern="1200">
        <a:solidFill>
          <a:srgbClr val="005500"/>
        </a:solidFill>
        <a:latin typeface="Tahoma" pitchFamily="34" charset="0"/>
        <a:ea typeface="+mn-ea"/>
        <a:cs typeface="+mn-cs"/>
      </a:defRPr>
    </a:lvl8pPr>
    <a:lvl9pPr marL="3657600" algn="l" defTabSz="914400" rtl="0" eaLnBrk="1" latinLnBrk="0" hangingPunct="1">
      <a:defRPr sz="1600" kern="1200">
        <a:solidFill>
          <a:srgbClr val="005500"/>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ry Norton" initials="BN"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63"/>
    <a:srgbClr val="FFFF99"/>
    <a:srgbClr val="FF9900"/>
    <a:srgbClr val="FFFFFF"/>
    <a:srgbClr val="CC3300"/>
    <a:srgbClr val="007070"/>
    <a:srgbClr val="F04B26"/>
    <a:srgbClr val="6EFFFE"/>
    <a:srgbClr val="02EEEE"/>
    <a:srgbClr val="D215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91" autoAdjust="0"/>
    <p:restoredTop sz="99913" autoAdjust="0"/>
  </p:normalViewPr>
  <p:slideViewPr>
    <p:cSldViewPr>
      <p:cViewPr varScale="1">
        <p:scale>
          <a:sx n="89" d="100"/>
          <a:sy n="89" d="100"/>
        </p:scale>
        <p:origin x="53" y="96"/>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74" d="100"/>
          <a:sy n="74" d="100"/>
        </p:scale>
        <p:origin x="-3258" y="-9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ommentAuthors" Target="commentAuthor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b="1">
                <a:solidFill>
                  <a:schemeClr val="tx2"/>
                </a:solidFill>
                <a:latin typeface="Garamond" pitchFamily="18" charset="0"/>
              </a:defRPr>
            </a:lvl1pPr>
          </a:lstStyle>
          <a:p>
            <a:pPr>
              <a:defRPr/>
            </a:pPr>
            <a:endParaRPr lang="en-US"/>
          </a:p>
        </p:txBody>
      </p:sp>
      <p:sp>
        <p:nvSpPr>
          <p:cNvPr id="8195"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b="1">
                <a:solidFill>
                  <a:schemeClr val="tx2"/>
                </a:solidFill>
                <a:latin typeface="Garamond" pitchFamily="18" charset="0"/>
              </a:defRPr>
            </a:lvl1pPr>
          </a:lstStyle>
          <a:p>
            <a:pPr>
              <a:defRPr/>
            </a:pPr>
            <a:endParaRPr lang="en-US"/>
          </a:p>
        </p:txBody>
      </p:sp>
      <p:sp>
        <p:nvSpPr>
          <p:cNvPr id="8196" name="Rectangle 4"/>
          <p:cNvSpPr>
            <a:spLocks noGrp="1" noChangeArrowheads="1"/>
          </p:cNvSpPr>
          <p:nvPr>
            <p:ph type="ftr" sz="quarter" idx="2"/>
          </p:nvPr>
        </p:nvSpPr>
        <p:spPr bwMode="auto">
          <a:xfrm>
            <a:off x="0" y="9725025"/>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b="1">
                <a:solidFill>
                  <a:schemeClr val="tx2"/>
                </a:solidFill>
                <a:latin typeface="Garamond" pitchFamily="18" charset="0"/>
              </a:defRPr>
            </a:lvl1pPr>
          </a:lstStyle>
          <a:p>
            <a:pPr>
              <a:defRPr/>
            </a:pPr>
            <a:endParaRPr lang="en-US"/>
          </a:p>
        </p:txBody>
      </p:sp>
      <p:sp>
        <p:nvSpPr>
          <p:cNvPr id="8197" name="Rectangle 5"/>
          <p:cNvSpPr>
            <a:spLocks noGrp="1" noChangeArrowheads="1"/>
          </p:cNvSpPr>
          <p:nvPr>
            <p:ph type="sldNum" sz="quarter" idx="3"/>
          </p:nvPr>
        </p:nvSpPr>
        <p:spPr bwMode="auto">
          <a:xfrm>
            <a:off x="4022725" y="9725025"/>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b="1">
                <a:solidFill>
                  <a:schemeClr val="tx2"/>
                </a:solidFill>
                <a:latin typeface="Garamond" pitchFamily="18" charset="0"/>
              </a:defRPr>
            </a:lvl1pPr>
          </a:lstStyle>
          <a:p>
            <a:pPr>
              <a:defRPr/>
            </a:pPr>
            <a:fld id="{398ABFD8-7FBE-49BF-A345-415672792B49}" type="slidenum">
              <a:rPr lang="en-GB"/>
              <a:pPr>
                <a:defRPr/>
              </a:pPr>
              <a:t>‹#›</a:t>
            </a:fld>
            <a:endParaRPr lang="en-GB"/>
          </a:p>
        </p:txBody>
      </p:sp>
    </p:spTree>
    <p:extLst>
      <p:ext uri="{BB962C8B-B14F-4D97-AF65-F5344CB8AC3E}">
        <p14:creationId xmlns:p14="http://schemas.microsoft.com/office/powerpoint/2010/main" val="993295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solidFill>
                  <a:schemeClr val="tx1"/>
                </a:solidFill>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solidFill>
                  <a:schemeClr val="tx1"/>
                </a:solidFill>
                <a:latin typeface="Times New Roman" pitchFamily="18" charset="0"/>
              </a:defRPr>
            </a:lvl1pPr>
          </a:lstStyle>
          <a:p>
            <a:pPr>
              <a:defRPr/>
            </a:pPr>
            <a:endParaRPr lang="en-US"/>
          </a:p>
        </p:txBody>
      </p:sp>
      <p:sp>
        <p:nvSpPr>
          <p:cNvPr id="64516" name="Rectangle 4"/>
          <p:cNvSpPr>
            <a:spLocks noGrp="1" noRot="1" noChangeAspect="1" noChangeArrowheads="1" noTextEdit="1"/>
          </p:cNvSpPr>
          <p:nvPr>
            <p:ph type="sldImg" idx="2"/>
          </p:nvPr>
        </p:nvSpPr>
        <p:spPr bwMode="auto">
          <a:xfrm>
            <a:off x="141288" y="768350"/>
            <a:ext cx="6818312" cy="3836988"/>
          </a:xfrm>
          <a:prstGeom prst="rect">
            <a:avLst/>
          </a:prstGeom>
          <a:noFill/>
          <a:ln w="9525">
            <a:solidFill>
              <a:srgbClr val="000000"/>
            </a:solidFill>
            <a:miter lim="800000"/>
            <a:headEnd/>
            <a:tailEnd/>
          </a:ln>
        </p:spPr>
      </p:sp>
      <p:sp>
        <p:nvSpPr>
          <p:cNvPr id="4102" name="Rectangle 6"/>
          <p:cNvSpPr>
            <a:spLocks noGrp="1" noChangeArrowheads="1"/>
          </p:cNvSpPr>
          <p:nvPr>
            <p:ph type="ftr" sz="quarter" idx="4"/>
          </p:nvPr>
        </p:nvSpPr>
        <p:spPr bwMode="auto">
          <a:xfrm>
            <a:off x="0" y="9725025"/>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solidFill>
                  <a:schemeClr val="tx1"/>
                </a:solidFill>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4022725" y="9725025"/>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solidFill>
                  <a:schemeClr val="tx1"/>
                </a:solidFill>
                <a:latin typeface="Times New Roman" pitchFamily="18" charset="0"/>
              </a:defRPr>
            </a:lvl1pPr>
          </a:lstStyle>
          <a:p>
            <a:pPr>
              <a:defRPr/>
            </a:pPr>
            <a:fld id="{6F39F876-CD9F-4DDD-8805-ED3E592D2F1B}" type="slidenum">
              <a:rPr lang="en-GB"/>
              <a:pPr>
                <a:defRPr/>
              </a:pPr>
              <a:t>‹#›</a:t>
            </a:fld>
            <a:endParaRPr lang="en-GB"/>
          </a:p>
        </p:txBody>
      </p:sp>
      <p:sp>
        <p:nvSpPr>
          <p:cNvPr id="8" name="Notes Placeholder 7"/>
          <p:cNvSpPr>
            <a:spLocks noGrp="1"/>
          </p:cNvSpPr>
          <p:nvPr>
            <p:ph type="body" sz="quarter" idx="3"/>
          </p:nvPr>
        </p:nvSpPr>
        <p:spPr>
          <a:xfrm>
            <a:off x="709613" y="4860925"/>
            <a:ext cx="5680075" cy="46069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29658709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w3.org/TR/vocab-regorg/#bib-NACE" TargetMode="External"/><Relationship Id="rId3" Type="http://schemas.openxmlformats.org/officeDocument/2006/relationships/hyperlink" Target="https://www.w3.org/TR/vocab-regorg/apple.ttl" TargetMode="External"/><Relationship Id="rId7" Type="http://schemas.openxmlformats.org/officeDocument/2006/relationships/hyperlink" Target="https://www.w3.org/TR/vocab-regorg/#bib-ISIC4" TargetMode="External"/><Relationship Id="rId2" Type="http://schemas.openxmlformats.org/officeDocument/2006/relationships/slide" Target="../slides/slide59.xml"/><Relationship Id="rId1" Type="http://schemas.openxmlformats.org/officeDocument/2006/relationships/notesMaster" Target="../notesMasters/notesMaster1.xml"/><Relationship Id="rId6" Type="http://schemas.openxmlformats.org/officeDocument/2006/relationships/hyperlink" Target="https://www.w3.org/TR/vocab-regorg/#ref_rov_orgType" TargetMode="External"/><Relationship Id="rId11" Type="http://schemas.openxmlformats.org/officeDocument/2006/relationships/hyperlink" Target="https://www.w3.org/TR/vocab-regorg/#bib-ADMS" TargetMode="External"/><Relationship Id="rId5" Type="http://schemas.openxmlformats.org/officeDocument/2006/relationships/hyperlink" Target="https://www.w3.org/TR/vocab-regorg/#ref_rov_orgStatus" TargetMode="External"/><Relationship Id="rId10" Type="http://schemas.openxmlformats.org/officeDocument/2006/relationships/hyperlink" Target="https://www.w3.org/TR/vocab-regorg/#ref_rov_registration" TargetMode="External"/><Relationship Id="rId4" Type="http://schemas.openxmlformats.org/officeDocument/2006/relationships/hyperlink" Target="https://www.w3.org/TR/vocab-regorg/#ref_rov_legalname" TargetMode="External"/><Relationship Id="rId9" Type="http://schemas.openxmlformats.org/officeDocument/2006/relationships/hyperlink" Target="https://www.w3.org/TR/vocab-regorg/#bib-SIC07"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18312" cy="38369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F39F876-CD9F-4DDD-8805-ED3E592D2F1B}" type="slidenum">
              <a:rPr lang="en-GB" smtClean="0"/>
              <a:pPr>
                <a:defRPr/>
              </a:pPr>
              <a:t>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18312" cy="38369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F39F876-CD9F-4DDD-8805-ED3E592D2F1B}" type="slidenum">
              <a:rPr lang="en-GB" smtClean="0"/>
              <a:pPr>
                <a:defRPr/>
              </a:pPr>
              <a:t>26</a:t>
            </a:fld>
            <a:endParaRPr lang="en-GB"/>
          </a:p>
        </p:txBody>
      </p:sp>
    </p:spTree>
    <p:extLst>
      <p:ext uri="{BB962C8B-B14F-4D97-AF65-F5344CB8AC3E}">
        <p14:creationId xmlns:p14="http://schemas.microsoft.com/office/powerpoint/2010/main" val="2513668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18312" cy="38369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F39F876-CD9F-4DDD-8805-ED3E592D2F1B}" type="slidenum">
              <a:rPr lang="en-GB" smtClean="0"/>
              <a:pPr>
                <a:defRPr/>
              </a:pPr>
              <a:t>45</a:t>
            </a:fld>
            <a:endParaRPr lang="en-GB"/>
          </a:p>
        </p:txBody>
      </p:sp>
    </p:spTree>
    <p:extLst>
      <p:ext uri="{BB962C8B-B14F-4D97-AF65-F5344CB8AC3E}">
        <p14:creationId xmlns:p14="http://schemas.microsoft.com/office/powerpoint/2010/main" val="2245167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18312" cy="38369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F39F876-CD9F-4DDD-8805-ED3E592D2F1B}" type="slidenum">
              <a:rPr lang="en-GB" smtClean="0"/>
              <a:pPr>
                <a:defRPr/>
              </a:pPr>
              <a:t>53</a:t>
            </a:fld>
            <a:endParaRPr lang="en-GB"/>
          </a:p>
        </p:txBody>
      </p:sp>
    </p:spTree>
    <p:extLst>
      <p:ext uri="{BB962C8B-B14F-4D97-AF65-F5344CB8AC3E}">
        <p14:creationId xmlns:p14="http://schemas.microsoft.com/office/powerpoint/2010/main" val="2778064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https://www.w3.org/TR/vocab-org/</a:t>
            </a:r>
          </a:p>
        </p:txBody>
      </p:sp>
      <p:sp>
        <p:nvSpPr>
          <p:cNvPr id="4" name="Slide Number Placeholder 3"/>
          <p:cNvSpPr>
            <a:spLocks noGrp="1"/>
          </p:cNvSpPr>
          <p:nvPr>
            <p:ph type="sldNum" sz="quarter" idx="10"/>
          </p:nvPr>
        </p:nvSpPr>
        <p:spPr/>
        <p:txBody>
          <a:bodyPr/>
          <a:lstStyle/>
          <a:p>
            <a:pPr>
              <a:defRPr/>
            </a:pPr>
            <a:fld id="{6F39F876-CD9F-4DDD-8805-ED3E592D2F1B}" type="slidenum">
              <a:rPr lang="en-GB" smtClean="0"/>
              <a:pPr>
                <a:defRPr/>
              </a:pPr>
              <a:t>55</a:t>
            </a:fld>
            <a:endParaRPr lang="en-GB"/>
          </a:p>
        </p:txBody>
      </p:sp>
    </p:spTree>
    <p:extLst>
      <p:ext uri="{BB962C8B-B14F-4D97-AF65-F5344CB8AC3E}">
        <p14:creationId xmlns:p14="http://schemas.microsoft.com/office/powerpoint/2010/main" val="1428420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https://www.w3.org/TR/vocab-regorg/#overview-of-the-vocabulary</a:t>
            </a:r>
          </a:p>
          <a:p>
            <a:endParaRPr lang="en-US" dirty="0"/>
          </a:p>
          <a:p>
            <a:r>
              <a:rPr lang="en-US" sz="1200" b="0" i="0" kern="1200" dirty="0">
                <a:solidFill>
                  <a:schemeClr val="tx1"/>
                </a:solidFill>
                <a:effectLst/>
                <a:latin typeface="Times New Roman" pitchFamily="18" charset="0"/>
                <a:ea typeface="+mn-ea"/>
                <a:cs typeface="+mn-cs"/>
              </a:rPr>
              <a:t>The following is an example of a (real) company described using the Registered Organization vocabulary (in RDF/Turtle), which is also available as a </a:t>
            </a:r>
            <a:r>
              <a:rPr lang="en-US" sz="1200" b="0" i="0" kern="1200" dirty="0">
                <a:solidFill>
                  <a:schemeClr val="tx1"/>
                </a:solidFill>
                <a:effectLst/>
                <a:latin typeface="Times New Roman" pitchFamily="18" charset="0"/>
                <a:ea typeface="+mn-ea"/>
                <a:cs typeface="+mn-cs"/>
                <a:hlinkClick r:id="rId3"/>
              </a:rPr>
              <a:t>separate file</a:t>
            </a:r>
            <a:r>
              <a:rPr lang="en-US" sz="1200" b="0" i="0" kern="1200" dirty="0">
                <a:solidFill>
                  <a:schemeClr val="tx1"/>
                </a:solidFill>
                <a:effectLst/>
                <a:latin typeface="Times New Roman" pitchFamily="18" charset="0"/>
                <a:ea typeface="+mn-ea"/>
                <a:cs typeface="+mn-cs"/>
              </a:rPr>
              <a:t> . This includes:</a:t>
            </a:r>
          </a:p>
          <a:p>
            <a:r>
              <a:rPr lang="en-US" sz="1200" b="0" i="0" kern="1200" dirty="0">
                <a:solidFill>
                  <a:schemeClr val="tx1"/>
                </a:solidFill>
                <a:effectLst/>
                <a:latin typeface="Times New Roman" pitchFamily="18" charset="0"/>
                <a:ea typeface="+mn-ea"/>
                <a:cs typeface="+mn-cs"/>
              </a:rPr>
              <a:t>a description of the organization;</a:t>
            </a:r>
          </a:p>
          <a:p>
            <a:r>
              <a:rPr lang="en-US" sz="1200" b="0" i="0" kern="1200" dirty="0">
                <a:solidFill>
                  <a:schemeClr val="tx1"/>
                </a:solidFill>
                <a:effectLst/>
                <a:latin typeface="Times New Roman" pitchFamily="18" charset="0"/>
                <a:ea typeface="+mn-ea"/>
                <a:cs typeface="+mn-cs"/>
              </a:rPr>
              <a:t>a legal identifier (i.e. details of the registration with the authority that conferred legal status);</a:t>
            </a:r>
          </a:p>
          <a:p>
            <a:r>
              <a:rPr lang="en-US" sz="1200" b="0" i="0" kern="1200" dirty="0">
                <a:solidFill>
                  <a:schemeClr val="tx1"/>
                </a:solidFill>
                <a:effectLst/>
                <a:latin typeface="Times New Roman" pitchFamily="18" charset="0"/>
                <a:ea typeface="+mn-ea"/>
                <a:cs typeface="+mn-cs"/>
              </a:rPr>
              <a:t>a further identifier (Open Corporates).</a:t>
            </a:r>
          </a:p>
          <a:p>
            <a:r>
              <a:rPr lang="en-US" sz="1200" b="0" i="0" kern="1200" dirty="0">
                <a:solidFill>
                  <a:schemeClr val="tx1"/>
                </a:solidFill>
                <a:effectLst/>
                <a:latin typeface="Times New Roman" pitchFamily="18" charset="0"/>
                <a:ea typeface="+mn-ea"/>
                <a:cs typeface="+mn-cs"/>
              </a:rPr>
              <a:t>We assume here that example.com is publishing information about registered organizations. This might be the company register itself or another organization.</a:t>
            </a:r>
          </a:p>
          <a:p>
            <a:r>
              <a:rPr lang="en-US" sz="1200" b="0" i="0" kern="1200" dirty="0">
                <a:solidFill>
                  <a:schemeClr val="tx1"/>
                </a:solidFill>
                <a:effectLst/>
                <a:latin typeface="Times New Roman" pitchFamily="18" charset="0"/>
                <a:ea typeface="+mn-ea"/>
                <a:cs typeface="+mn-cs"/>
              </a:rPr>
              <a:t>Line 3 gives the legally registered name of the company. In some jurisdictions, especially those where there are multiple official languages, a single company may have several legal names and therefore it can be appropriate to use multiple instances of the </a:t>
            </a:r>
            <a:r>
              <a:rPr lang="en-US" sz="1200" b="0" i="0" kern="1200" dirty="0" err="1">
                <a:solidFill>
                  <a:schemeClr val="tx1"/>
                </a:solidFill>
                <a:effectLst/>
                <a:latin typeface="Times New Roman" pitchFamily="18" charset="0"/>
                <a:ea typeface="+mn-ea"/>
                <a:cs typeface="+mn-cs"/>
                <a:hlinkClick r:id="rId4"/>
              </a:rPr>
              <a:t>legalName</a:t>
            </a:r>
            <a:r>
              <a:rPr lang="en-US" sz="1200" b="0" i="0" kern="1200" dirty="0">
                <a:solidFill>
                  <a:schemeClr val="tx1"/>
                </a:solidFill>
                <a:effectLst/>
                <a:latin typeface="Times New Roman" pitchFamily="18" charset="0"/>
                <a:ea typeface="+mn-ea"/>
                <a:cs typeface="+mn-cs"/>
              </a:rPr>
              <a:t> property (language tags may, of course, be added). It is noteworthy that ORG assumes that an organization can only have a single legally recognized name (which is the common case) and therefore uses </a:t>
            </a:r>
            <a:r>
              <a:rPr lang="en-US" sz="1200" b="0" i="0" kern="1200" dirty="0" err="1">
                <a:solidFill>
                  <a:schemeClr val="tx1"/>
                </a:solidFill>
                <a:effectLst/>
                <a:latin typeface="Times New Roman" pitchFamily="18" charset="0"/>
                <a:ea typeface="+mn-ea"/>
                <a:cs typeface="+mn-cs"/>
              </a:rPr>
              <a:t>skos:prefLabel</a:t>
            </a:r>
            <a:r>
              <a:rPr lang="en-US" sz="1200" b="0" i="0" kern="1200" dirty="0">
                <a:solidFill>
                  <a:schemeClr val="tx1"/>
                </a:solidFill>
                <a:effectLst/>
                <a:latin typeface="Times New Roman" pitchFamily="18" charset="0"/>
                <a:ea typeface="+mn-ea"/>
                <a:cs typeface="+mn-cs"/>
              </a:rPr>
              <a:t> for this. It is the possibility of having more than one such name in a limited number of jurisdictions, that justifies the creation of </a:t>
            </a:r>
            <a:r>
              <a:rPr lang="en-US" sz="1200" b="0" i="0" kern="1200" dirty="0" err="1">
                <a:solidFill>
                  <a:schemeClr val="tx1"/>
                </a:solidFill>
                <a:effectLst/>
                <a:latin typeface="Times New Roman" pitchFamily="18" charset="0"/>
                <a:ea typeface="+mn-ea"/>
                <a:cs typeface="+mn-cs"/>
              </a:rPr>
              <a:t>rov:legalName</a:t>
            </a:r>
            <a:r>
              <a:rPr lang="en-US" sz="1200" b="0" i="0" kern="1200" dirty="0">
                <a:solidFill>
                  <a:schemeClr val="tx1"/>
                </a:solidFill>
                <a:effectLst/>
                <a:latin typeface="Times New Roman" pitchFamily="18" charset="0"/>
                <a:ea typeface="+mn-ea"/>
                <a:cs typeface="+mn-cs"/>
              </a:rPr>
              <a:t> .</a:t>
            </a:r>
          </a:p>
          <a:p>
            <a:r>
              <a:rPr lang="en-US" sz="1200" b="0" i="0" kern="1200" dirty="0">
                <a:solidFill>
                  <a:schemeClr val="tx1"/>
                </a:solidFill>
                <a:effectLst/>
                <a:latin typeface="Times New Roman" pitchFamily="18" charset="0"/>
                <a:ea typeface="+mn-ea"/>
                <a:cs typeface="+mn-cs"/>
              </a:rPr>
              <a:t>Where a company is known informally by an alternative name of some sort, or a trading name, in addition to its legal name, then </a:t>
            </a:r>
            <a:r>
              <a:rPr lang="en-US" sz="1200" b="0" i="0" kern="1200" dirty="0" err="1">
                <a:solidFill>
                  <a:schemeClr val="tx1"/>
                </a:solidFill>
                <a:effectLst/>
                <a:latin typeface="Times New Roman" pitchFamily="18" charset="0"/>
                <a:ea typeface="+mn-ea"/>
                <a:cs typeface="+mn-cs"/>
              </a:rPr>
              <a:t>skos:altLabel</a:t>
            </a:r>
            <a:r>
              <a:rPr lang="en-US" sz="1200" b="0" i="0" kern="1200" dirty="0">
                <a:solidFill>
                  <a:schemeClr val="tx1"/>
                </a:solidFill>
                <a:effectLst/>
                <a:latin typeface="Times New Roman" pitchFamily="18" charset="0"/>
                <a:ea typeface="+mn-ea"/>
                <a:cs typeface="+mn-cs"/>
              </a:rPr>
              <a:t> should be used to provide those alternatives as is done in ORG.</a:t>
            </a:r>
          </a:p>
          <a:p>
            <a:r>
              <a:rPr lang="en-US" sz="1200" b="0" i="0" kern="1200" dirty="0">
                <a:solidFill>
                  <a:schemeClr val="tx1"/>
                </a:solidFill>
                <a:effectLst/>
                <a:latin typeface="Times New Roman" pitchFamily="18" charset="0"/>
                <a:ea typeface="+mn-ea"/>
                <a:cs typeface="+mn-cs"/>
              </a:rPr>
              <a:t>In lines 4 and 5, URIs identify the </a:t>
            </a:r>
            <a:r>
              <a:rPr lang="en-US" sz="1200" b="0" i="0" kern="1200" dirty="0">
                <a:solidFill>
                  <a:schemeClr val="tx1"/>
                </a:solidFill>
                <a:effectLst/>
                <a:latin typeface="Times New Roman" pitchFamily="18" charset="0"/>
                <a:ea typeface="+mn-ea"/>
                <a:cs typeface="+mn-cs"/>
                <a:hlinkClick r:id="rId5"/>
              </a:rPr>
              <a:t>organization status</a:t>
            </a:r>
            <a:r>
              <a:rPr lang="en-US" sz="1200" b="0" i="0" kern="1200" dirty="0">
                <a:solidFill>
                  <a:schemeClr val="tx1"/>
                </a:solidFill>
                <a:effectLst/>
                <a:latin typeface="Times New Roman" pitchFamily="18" charset="0"/>
                <a:ea typeface="+mn-ea"/>
                <a:cs typeface="+mn-cs"/>
              </a:rPr>
              <a:t> and </a:t>
            </a:r>
            <a:r>
              <a:rPr lang="en-US" sz="1200" b="0" i="0" kern="1200" dirty="0">
                <a:solidFill>
                  <a:schemeClr val="tx1"/>
                </a:solidFill>
                <a:effectLst/>
                <a:latin typeface="Times New Roman" pitchFamily="18" charset="0"/>
                <a:ea typeface="+mn-ea"/>
                <a:cs typeface="+mn-cs"/>
                <a:hlinkClick r:id="rId6"/>
              </a:rPr>
              <a:t>organization type</a:t>
            </a:r>
            <a:r>
              <a:rPr lang="en-US" sz="1200" b="0" i="0" kern="1200" dirty="0">
                <a:solidFill>
                  <a:schemeClr val="tx1"/>
                </a:solidFill>
                <a:effectLst/>
                <a:latin typeface="Times New Roman" pitchFamily="18" charset="0"/>
                <a:ea typeface="+mn-ea"/>
                <a:cs typeface="+mn-cs"/>
              </a:rPr>
              <a:t> . Different jurisdictions will typically define different values for organization status such as trading, insolvent and ceased trading. Similarly there is a wide variety of organization types such as Plc, SA and GmbH although within a given jurisdiction there will be a limited number of defined terms. Even where the terms used in different jurisdictions are lexically identical, they may have slightly different legal meanings. The controlled list of values for organization type and organization status should be encoded as a SKOS Concept Scheme so that each ones has a URI.</a:t>
            </a:r>
          </a:p>
          <a:p>
            <a:r>
              <a:rPr lang="en-US" sz="1200" b="0" i="0" kern="1200" dirty="0">
                <a:solidFill>
                  <a:schemeClr val="tx1"/>
                </a:solidFill>
                <a:effectLst/>
                <a:latin typeface="Times New Roman" pitchFamily="18" charset="0"/>
                <a:ea typeface="+mn-ea"/>
                <a:cs typeface="+mn-cs"/>
              </a:rPr>
              <a:t>Registers typically record the type of activity (or multiple activities) carried out. These are normally set out in a controlled vocabulary and again, these can vary from one jurisdiction to another. The UN's ISIC Codes [ </a:t>
            </a:r>
            <a:r>
              <a:rPr lang="en-US" sz="1200" b="0" i="1" u="none" strike="noStrike" kern="1200" dirty="0">
                <a:solidFill>
                  <a:schemeClr val="tx1"/>
                </a:solidFill>
                <a:effectLst/>
                <a:latin typeface="Times New Roman" pitchFamily="18" charset="0"/>
                <a:ea typeface="+mn-ea"/>
                <a:cs typeface="+mn-cs"/>
                <a:hlinkClick r:id="rId7"/>
              </a:rPr>
              <a:t>ISIC4</a:t>
            </a:r>
            <a:r>
              <a:rPr lang="en-US" sz="1200" b="0" i="1" kern="1200" dirty="0">
                <a:solidFill>
                  <a:schemeClr val="tx1"/>
                </a:solidFill>
                <a:effectLst/>
                <a:latin typeface="Times New Roman" pitchFamily="18" charset="0"/>
                <a:ea typeface="+mn-ea"/>
                <a:cs typeface="+mn-cs"/>
              </a:rPr>
              <a:t> </a:t>
            </a:r>
            <a:r>
              <a:rPr lang="en-US" sz="1200" b="0" i="0" kern="1200" dirty="0">
                <a:solidFill>
                  <a:schemeClr val="tx1"/>
                </a:solidFill>
                <a:effectLst/>
                <a:latin typeface="Times New Roman" pitchFamily="18" charset="0"/>
                <a:ea typeface="+mn-ea"/>
                <a:cs typeface="+mn-cs"/>
              </a:rPr>
              <a:t>] form a common starting point for several such vocabularies including the European Union's NACE [ </a:t>
            </a:r>
            <a:r>
              <a:rPr lang="en-US" sz="1200" b="0" i="1" u="none" strike="noStrike" kern="1200" dirty="0">
                <a:solidFill>
                  <a:schemeClr val="tx1"/>
                </a:solidFill>
                <a:effectLst/>
                <a:latin typeface="Times New Roman" pitchFamily="18" charset="0"/>
                <a:ea typeface="+mn-ea"/>
                <a:cs typeface="+mn-cs"/>
                <a:hlinkClick r:id="rId8"/>
              </a:rPr>
              <a:t>NACE</a:t>
            </a:r>
            <a:r>
              <a:rPr lang="en-US" sz="1200" b="0" i="1" kern="1200" dirty="0">
                <a:solidFill>
                  <a:schemeClr val="tx1"/>
                </a:solidFill>
                <a:effectLst/>
                <a:latin typeface="Times New Roman" pitchFamily="18" charset="0"/>
                <a:ea typeface="+mn-ea"/>
                <a:cs typeface="+mn-cs"/>
              </a:rPr>
              <a:t> </a:t>
            </a:r>
            <a:r>
              <a:rPr lang="en-US" sz="1200" b="0" i="0" kern="1200" dirty="0">
                <a:solidFill>
                  <a:schemeClr val="tx1"/>
                </a:solidFill>
                <a:effectLst/>
                <a:latin typeface="Times New Roman" pitchFamily="18" charset="0"/>
                <a:ea typeface="+mn-ea"/>
                <a:cs typeface="+mn-cs"/>
              </a:rPr>
              <a:t>] Codes and UK's SIC codes [ </a:t>
            </a:r>
            <a:r>
              <a:rPr lang="en-US" sz="1200" b="0" i="1" u="none" strike="noStrike" kern="1200" dirty="0">
                <a:solidFill>
                  <a:schemeClr val="tx1"/>
                </a:solidFill>
                <a:effectLst/>
                <a:latin typeface="Times New Roman" pitchFamily="18" charset="0"/>
                <a:ea typeface="+mn-ea"/>
                <a:cs typeface="+mn-cs"/>
                <a:hlinkClick r:id="rId9"/>
              </a:rPr>
              <a:t>SIC07</a:t>
            </a:r>
            <a:r>
              <a:rPr lang="en-US" sz="1200" b="0" i="1" kern="1200" dirty="0">
                <a:solidFill>
                  <a:schemeClr val="tx1"/>
                </a:solidFill>
                <a:effectLst/>
                <a:latin typeface="Times New Roman" pitchFamily="18" charset="0"/>
                <a:ea typeface="+mn-ea"/>
                <a:cs typeface="+mn-cs"/>
              </a:rPr>
              <a:t> </a:t>
            </a:r>
            <a:r>
              <a:rPr lang="en-US" sz="1200" b="0" i="0" kern="1200" dirty="0">
                <a:solidFill>
                  <a:schemeClr val="tx1"/>
                </a:solidFill>
                <a:effectLst/>
                <a:latin typeface="Times New Roman" pitchFamily="18" charset="0"/>
                <a:ea typeface="+mn-ea"/>
                <a:cs typeface="+mn-cs"/>
              </a:rPr>
              <a:t>]. The URIs shown as the values of </a:t>
            </a:r>
            <a:r>
              <a:rPr lang="en-US" sz="1200" b="0" i="0" kern="1200" dirty="0" err="1">
                <a:solidFill>
                  <a:schemeClr val="tx1"/>
                </a:solidFill>
                <a:effectLst/>
                <a:latin typeface="Times New Roman" pitchFamily="18" charset="0"/>
                <a:ea typeface="+mn-ea"/>
                <a:cs typeface="+mn-cs"/>
              </a:rPr>
              <a:t>rov:orgActivity</a:t>
            </a:r>
            <a:r>
              <a:rPr lang="en-US" sz="1200" b="0" i="0" kern="1200" dirty="0">
                <a:solidFill>
                  <a:schemeClr val="tx1"/>
                </a:solidFill>
                <a:effectLst/>
                <a:latin typeface="Times New Roman" pitchFamily="18" charset="0"/>
                <a:ea typeface="+mn-ea"/>
                <a:cs typeface="+mn-cs"/>
              </a:rPr>
              <a:t> in lines 6 and 7 assume that NACE codes are encoded as SKOS concepts.</a:t>
            </a:r>
          </a:p>
          <a:p>
            <a:r>
              <a:rPr lang="en-US" sz="1200" b="0" i="0" kern="1200" dirty="0">
                <a:solidFill>
                  <a:schemeClr val="tx1"/>
                </a:solidFill>
                <a:effectLst/>
                <a:latin typeface="Times New Roman" pitchFamily="18" charset="0"/>
                <a:ea typeface="+mn-ea"/>
                <a:cs typeface="+mn-cs"/>
              </a:rPr>
              <a:t>Line 8 carries the crucial </a:t>
            </a:r>
            <a:r>
              <a:rPr lang="en-US" sz="1200" b="0" i="0" kern="1200" dirty="0">
                <a:solidFill>
                  <a:schemeClr val="tx1"/>
                </a:solidFill>
                <a:effectLst/>
                <a:latin typeface="Times New Roman" pitchFamily="18" charset="0"/>
                <a:ea typeface="+mn-ea"/>
                <a:cs typeface="+mn-cs"/>
                <a:hlinkClick r:id="rId10"/>
              </a:rPr>
              <a:t>registration</a:t>
            </a:r>
            <a:r>
              <a:rPr lang="en-US" sz="1200" b="0" i="0" kern="1200" dirty="0">
                <a:solidFill>
                  <a:schemeClr val="tx1"/>
                </a:solidFill>
                <a:effectLst/>
                <a:latin typeface="Times New Roman" pitchFamily="18" charset="0"/>
                <a:ea typeface="+mn-ea"/>
                <a:cs typeface="+mn-cs"/>
              </a:rPr>
              <a:t> property that points to an Identifier class (defined in ADMS [ </a:t>
            </a:r>
            <a:r>
              <a:rPr lang="en-US" sz="1200" b="0" i="1" u="none" strike="noStrike" kern="1200" dirty="0">
                <a:solidFill>
                  <a:schemeClr val="tx1"/>
                </a:solidFill>
                <a:effectLst/>
                <a:latin typeface="Times New Roman" pitchFamily="18" charset="0"/>
                <a:ea typeface="+mn-ea"/>
                <a:cs typeface="+mn-cs"/>
                <a:hlinkClick r:id="rId11"/>
              </a:rPr>
              <a:t>ADMS</a:t>
            </a:r>
            <a:r>
              <a:rPr lang="en-US" sz="1200" b="0" i="1" kern="1200" dirty="0">
                <a:solidFill>
                  <a:schemeClr val="tx1"/>
                </a:solidFill>
                <a:effectLst/>
                <a:latin typeface="Times New Roman" pitchFamily="18" charset="0"/>
                <a:ea typeface="+mn-ea"/>
                <a:cs typeface="+mn-cs"/>
              </a:rPr>
              <a:t> </a:t>
            </a:r>
            <a:r>
              <a:rPr lang="en-US" sz="1200" b="0" i="0" kern="1200" dirty="0">
                <a:solidFill>
                  <a:schemeClr val="tx1"/>
                </a:solidFill>
                <a:effectLst/>
                <a:latin typeface="Times New Roman" pitchFamily="18" charset="0"/>
                <a:ea typeface="+mn-ea"/>
                <a:cs typeface="+mn-cs"/>
              </a:rPr>
              <a:t>]). Although formally the Registered Organization vocabulary has no mandatory classes or properties, the defining characteristic of a registered organization is that it is formally registered. This is the property that captures that information and links to the formal registration which is described in lines 15 - 18. In this case, Apple Binding became a registered company on 12 September 2001 when UK Companies House issued it with the identifier 04285910. The identifier is typed in line with expected practice for </a:t>
            </a:r>
            <a:r>
              <a:rPr lang="en-US" sz="1200" b="0" i="0" kern="1200" dirty="0" err="1">
                <a:solidFill>
                  <a:schemeClr val="tx1"/>
                </a:solidFill>
                <a:effectLst/>
                <a:latin typeface="Times New Roman" pitchFamily="18" charset="0"/>
                <a:ea typeface="+mn-ea"/>
                <a:cs typeface="+mn-cs"/>
              </a:rPr>
              <a:t>skos:notation</a:t>
            </a:r>
            <a:r>
              <a:rPr lang="en-US" sz="1200" b="0" i="0" kern="1200" dirty="0">
                <a:solidFill>
                  <a:schemeClr val="tx1"/>
                </a:solidFill>
                <a:effectLst/>
                <a:latin typeface="Times New Roman" pitchFamily="18" charset="0"/>
                <a:ea typeface="+mn-ea"/>
                <a:cs typeface="+mn-cs"/>
              </a:rPr>
              <a:t> and the ORG ontology. Incidentally, UK Companies House publishes its information about registered companies as linked data and the example uses that URI as the subject of the description.</a:t>
            </a:r>
          </a:p>
          <a:p>
            <a:r>
              <a:rPr lang="en-US" sz="1200" b="0" i="0" kern="1200" dirty="0">
                <a:solidFill>
                  <a:schemeClr val="tx1"/>
                </a:solidFill>
                <a:effectLst/>
                <a:latin typeface="Times New Roman" pitchFamily="18" charset="0"/>
                <a:ea typeface="+mn-ea"/>
                <a:cs typeface="+mn-cs"/>
              </a:rPr>
              <a:t>Line 10 shows the </a:t>
            </a:r>
            <a:r>
              <a:rPr lang="en-US" sz="1200" b="0" i="0" kern="1200" dirty="0" err="1">
                <a:solidFill>
                  <a:schemeClr val="tx1"/>
                </a:solidFill>
                <a:effectLst/>
                <a:latin typeface="Times New Roman" pitchFamily="18" charset="0"/>
                <a:ea typeface="+mn-ea"/>
                <a:cs typeface="+mn-cs"/>
              </a:rPr>
              <a:t>org:registeredSite</a:t>
            </a:r>
            <a:r>
              <a:rPr lang="en-US" sz="1200" b="0" i="0" kern="1200" dirty="0">
                <a:solidFill>
                  <a:schemeClr val="tx1"/>
                </a:solidFill>
                <a:effectLst/>
                <a:latin typeface="Times New Roman" pitchFamily="18" charset="0"/>
                <a:ea typeface="+mn-ea"/>
                <a:cs typeface="+mn-cs"/>
              </a:rPr>
              <a:t> used to point to a description of the registered address of the organization (the address information itself is not shown).</a:t>
            </a:r>
          </a:p>
          <a:p>
            <a:r>
              <a:rPr lang="en-US" sz="1200" b="0" i="0" kern="1200" dirty="0">
                <a:solidFill>
                  <a:schemeClr val="tx1"/>
                </a:solidFill>
                <a:effectLst/>
                <a:latin typeface="Times New Roman" pitchFamily="18" charset="0"/>
                <a:ea typeface="+mn-ea"/>
                <a:cs typeface="+mn-cs"/>
              </a:rPr>
              <a:t>In addition to their company registration identifier, legal entities are very likely to have other identifiers associated with them, such as tax numbers, VAT numbers etc. Line 9 points to an example of an additional identifier, one that does not confer legal status (or any other status) on the company but that is potentially useful as an identifier.</a:t>
            </a:r>
          </a:p>
          <a:p>
            <a:endParaRPr lang="en-US" sz="1200" b="0" i="0" kern="1200" dirty="0">
              <a:solidFill>
                <a:schemeClr val="tx1"/>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6F39F876-CD9F-4DDD-8805-ED3E592D2F1B}" type="slidenum">
              <a:rPr lang="en-GB" smtClean="0"/>
              <a:pPr>
                <a:defRPr/>
              </a:pPr>
              <a:t>59</a:t>
            </a:fld>
            <a:endParaRPr lang="en-GB"/>
          </a:p>
        </p:txBody>
      </p:sp>
    </p:spTree>
    <p:extLst>
      <p:ext uri="{BB962C8B-B14F-4D97-AF65-F5344CB8AC3E}">
        <p14:creationId xmlns:p14="http://schemas.microsoft.com/office/powerpoint/2010/main" val="1325204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18312" cy="38369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F39F876-CD9F-4DDD-8805-ED3E592D2F1B}" type="slidenum">
              <a:rPr lang="en-GB" smtClean="0"/>
              <a:pPr>
                <a:defRPr/>
              </a:pPr>
              <a:t>61</a:t>
            </a:fld>
            <a:endParaRPr lang="en-GB"/>
          </a:p>
        </p:txBody>
      </p:sp>
    </p:spTree>
    <p:extLst>
      <p:ext uri="{BB962C8B-B14F-4D97-AF65-F5344CB8AC3E}">
        <p14:creationId xmlns:p14="http://schemas.microsoft.com/office/powerpoint/2010/main" val="2878984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18312" cy="38369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F39F876-CD9F-4DDD-8805-ED3E592D2F1B}" type="slidenum">
              <a:rPr lang="en-GB" smtClean="0"/>
              <a:pPr>
                <a:defRPr/>
              </a:pPr>
              <a:t>71</a:t>
            </a:fld>
            <a:endParaRPr lang="en-GB"/>
          </a:p>
        </p:txBody>
      </p:sp>
    </p:spTree>
    <p:extLst>
      <p:ext uri="{BB962C8B-B14F-4D97-AF65-F5344CB8AC3E}">
        <p14:creationId xmlns:p14="http://schemas.microsoft.com/office/powerpoint/2010/main" val="706744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2"/>
          <p:cNvSpPr>
            <a:spLocks noChangeShapeType="1"/>
          </p:cNvSpPr>
          <p:nvPr userDrawn="1"/>
        </p:nvSpPr>
        <p:spPr bwMode="auto">
          <a:xfrm>
            <a:off x="4175096" y="5876925"/>
            <a:ext cx="4062942" cy="0"/>
          </a:xfrm>
          <a:prstGeom prst="line">
            <a:avLst/>
          </a:prstGeom>
          <a:noFill/>
          <a:ln w="19050">
            <a:solidFill>
              <a:srgbClr val="F04B26"/>
            </a:solidFill>
            <a:round/>
            <a:headEnd/>
            <a:tailEnd/>
          </a:ln>
          <a:effectLst/>
        </p:spPr>
        <p:txBody>
          <a:bodyPr/>
          <a:lstStyle/>
          <a:p>
            <a:pPr algn="r">
              <a:defRPr/>
            </a:pPr>
            <a:endParaRPr lang="en-US"/>
          </a:p>
        </p:txBody>
      </p:sp>
      <p:sp>
        <p:nvSpPr>
          <p:cNvPr id="63507" name="Rectangle 19"/>
          <p:cNvSpPr>
            <a:spLocks noGrp="1" noChangeArrowheads="1"/>
          </p:cNvSpPr>
          <p:nvPr>
            <p:ph type="subTitle" idx="1"/>
          </p:nvPr>
        </p:nvSpPr>
        <p:spPr>
          <a:xfrm>
            <a:off x="1009391" y="4365630"/>
            <a:ext cx="10364733" cy="1273175"/>
          </a:xfrm>
        </p:spPr>
        <p:txBody>
          <a:bodyPr/>
          <a:lstStyle>
            <a:lvl1pPr marL="0" indent="0" algn="ctr">
              <a:buFontTx/>
              <a:buNone/>
              <a:defRPr sz="2400">
                <a:solidFill>
                  <a:srgbClr val="003663"/>
                </a:solidFill>
                <a:latin typeface="Calibri" pitchFamily="34" charset="0"/>
              </a:defRPr>
            </a:lvl1pPr>
          </a:lstStyle>
          <a:p>
            <a:r>
              <a:rPr lang="en-US" dirty="0"/>
              <a:t>Click to edit Master subtitle style</a:t>
            </a:r>
          </a:p>
        </p:txBody>
      </p:sp>
      <p:sp>
        <p:nvSpPr>
          <p:cNvPr id="63513" name="Rectangle 25"/>
          <p:cNvSpPr>
            <a:spLocks noGrp="1" noChangeArrowheads="1"/>
          </p:cNvSpPr>
          <p:nvPr>
            <p:ph type="ctrTitle" sz="quarter"/>
          </p:nvPr>
        </p:nvSpPr>
        <p:spPr>
          <a:xfrm>
            <a:off x="916280" y="2246318"/>
            <a:ext cx="10360501" cy="1470025"/>
          </a:xfrm>
        </p:spPr>
        <p:txBody>
          <a:bodyPr/>
          <a:lstStyle>
            <a:lvl1pPr>
              <a:defRPr sz="4000">
                <a:latin typeface="Calibri" pitchFamily="34" charset="0"/>
              </a:defRPr>
            </a:lvl1pPr>
          </a:lstStyle>
          <a:p>
            <a:r>
              <a:rPr lang="en-US" dirty="0"/>
              <a:t>Click to edit Master title style</a:t>
            </a:r>
          </a:p>
        </p:txBody>
      </p:sp>
      <p:sp>
        <p:nvSpPr>
          <p:cNvPr id="5" name="Rectangle 21"/>
          <p:cNvSpPr>
            <a:spLocks noGrp="1" noChangeArrowheads="1"/>
          </p:cNvSpPr>
          <p:nvPr>
            <p:ph type="dt" sz="half" idx="10"/>
          </p:nvPr>
        </p:nvSpPr>
        <p:spPr>
          <a:xfrm>
            <a:off x="4175100" y="6021388"/>
            <a:ext cx="4031199" cy="404812"/>
          </a:xfrm>
        </p:spPr>
        <p:txBody>
          <a:bodyPr/>
          <a:lstStyle>
            <a:lvl1pPr algn="ctr">
              <a:defRPr sz="2000"/>
            </a:lvl1pPr>
          </a:lstStyle>
          <a:p>
            <a:pPr>
              <a:defRPr/>
            </a:pPr>
            <a:fld id="{2379D590-BA6D-467B-AFCC-96ED796576BF}" type="datetime1">
              <a:rPr lang="en-US" smtClean="0"/>
              <a:pPr>
                <a:defRPr/>
              </a:pPr>
              <a:t>4/16/2018</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8"/>
          <p:cNvSpPr>
            <a:spLocks noGrp="1" noChangeArrowheads="1"/>
          </p:cNvSpPr>
          <p:nvPr>
            <p:ph type="ftr" sz="quarter" idx="10"/>
          </p:nvPr>
        </p:nvSpPr>
        <p:spPr>
          <a:ln/>
        </p:spPr>
        <p:txBody>
          <a:bodyPr/>
          <a:lstStyle>
            <a:lvl1pPr>
              <a:defRPr/>
            </a:lvl1pPr>
          </a:lstStyle>
          <a:p>
            <a:pPr>
              <a:defRPr/>
            </a:pPr>
            <a:endParaRPr lang="en-GB" dirty="0"/>
          </a:p>
        </p:txBody>
      </p:sp>
      <p:sp>
        <p:nvSpPr>
          <p:cNvPr id="5" name="Rectangle 39"/>
          <p:cNvSpPr>
            <a:spLocks noGrp="1" noChangeArrowheads="1"/>
          </p:cNvSpPr>
          <p:nvPr>
            <p:ph type="sldNum" sz="quarter" idx="11"/>
          </p:nvPr>
        </p:nvSpPr>
        <p:spPr>
          <a:ln/>
        </p:spPr>
        <p:txBody>
          <a:bodyPr/>
          <a:lstStyle>
            <a:lvl1pPr>
              <a:defRPr/>
            </a:lvl1pPr>
          </a:lstStyle>
          <a:p>
            <a:pPr>
              <a:defRPr/>
            </a:pPr>
            <a:r>
              <a:rPr lang="en-GB"/>
              <a:t>#</a:t>
            </a:r>
            <a:fld id="{6BB4EF31-27D9-4D73-BDA7-B4675B88C965}" type="slidenum">
              <a:rPr lang="en-GB"/>
              <a:pPr>
                <a:defRPr/>
              </a:pPr>
              <a:t>‹#›</a:t>
            </a:fld>
            <a:endParaRPr lang="en-GB"/>
          </a:p>
        </p:txBody>
      </p:sp>
      <p:sp>
        <p:nvSpPr>
          <p:cNvPr id="6" name="Rectangle 40"/>
          <p:cNvSpPr>
            <a:spLocks noGrp="1" noChangeArrowheads="1"/>
          </p:cNvSpPr>
          <p:nvPr>
            <p:ph type="dt" sz="half" idx="12"/>
          </p:nvPr>
        </p:nvSpPr>
        <p:spPr>
          <a:ln/>
        </p:spPr>
        <p:txBody>
          <a:bodyPr/>
          <a:lstStyle>
            <a:lvl1pPr>
              <a:defRPr/>
            </a:lvl1pPr>
          </a:lstStyle>
          <a:p>
            <a:pPr>
              <a:defRPr/>
            </a:pPr>
            <a:fld id="{810DF289-072B-4A58-AEF4-5898976557E8}" type="datetime1">
              <a:rPr lang="en-US" smtClean="0"/>
              <a:pPr>
                <a:defRPr/>
              </a:pPr>
              <a:t>4/16/2018</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74446" y="6355"/>
            <a:ext cx="2782691" cy="6086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4258" y="6355"/>
            <a:ext cx="8147044" cy="608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8"/>
          <p:cNvSpPr>
            <a:spLocks noGrp="1" noChangeArrowheads="1"/>
          </p:cNvSpPr>
          <p:nvPr>
            <p:ph type="ftr" sz="quarter" idx="10"/>
          </p:nvPr>
        </p:nvSpPr>
        <p:spPr>
          <a:ln/>
        </p:spPr>
        <p:txBody>
          <a:bodyPr/>
          <a:lstStyle>
            <a:lvl1pPr>
              <a:defRPr/>
            </a:lvl1pPr>
          </a:lstStyle>
          <a:p>
            <a:pPr>
              <a:defRPr/>
            </a:pPr>
            <a:endParaRPr lang="en-GB" dirty="0"/>
          </a:p>
        </p:txBody>
      </p:sp>
      <p:sp>
        <p:nvSpPr>
          <p:cNvPr id="5" name="Rectangle 39"/>
          <p:cNvSpPr>
            <a:spLocks noGrp="1" noChangeArrowheads="1"/>
          </p:cNvSpPr>
          <p:nvPr>
            <p:ph type="sldNum" sz="quarter" idx="11"/>
          </p:nvPr>
        </p:nvSpPr>
        <p:spPr>
          <a:ln/>
        </p:spPr>
        <p:txBody>
          <a:bodyPr/>
          <a:lstStyle>
            <a:lvl1pPr>
              <a:defRPr/>
            </a:lvl1pPr>
          </a:lstStyle>
          <a:p>
            <a:pPr>
              <a:defRPr/>
            </a:pPr>
            <a:r>
              <a:rPr lang="en-GB"/>
              <a:t>#</a:t>
            </a:r>
            <a:fld id="{0017B7C9-8250-4427-A196-10ECD4EEA1D3}" type="slidenum">
              <a:rPr lang="en-GB"/>
              <a:pPr>
                <a:defRPr/>
              </a:pPr>
              <a:t>‹#›</a:t>
            </a:fld>
            <a:endParaRPr lang="en-GB"/>
          </a:p>
        </p:txBody>
      </p:sp>
      <p:sp>
        <p:nvSpPr>
          <p:cNvPr id="6" name="Rectangle 40"/>
          <p:cNvSpPr>
            <a:spLocks noGrp="1" noChangeArrowheads="1"/>
          </p:cNvSpPr>
          <p:nvPr>
            <p:ph type="dt" sz="half" idx="12"/>
          </p:nvPr>
        </p:nvSpPr>
        <p:spPr>
          <a:ln/>
        </p:spPr>
        <p:txBody>
          <a:bodyPr/>
          <a:lstStyle>
            <a:lvl1pPr>
              <a:defRPr/>
            </a:lvl1pPr>
          </a:lstStyle>
          <a:p>
            <a:pPr>
              <a:defRPr/>
            </a:pPr>
            <a:fld id="{C7470B4A-8D48-4EAF-B0AE-2270498BD4B8}" type="datetime1">
              <a:rPr lang="en-US" smtClean="0"/>
              <a:pPr>
                <a:defRPr/>
              </a:pPr>
              <a:t>4/16/2018</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24258" y="6354"/>
            <a:ext cx="11132883" cy="974725"/>
          </a:xfrm>
        </p:spPr>
        <p:txBody>
          <a:bodyPr/>
          <a:lstStyle/>
          <a:p>
            <a:r>
              <a:rPr lang="en-US"/>
              <a:t>Click to edit Master title style</a:t>
            </a:r>
          </a:p>
        </p:txBody>
      </p:sp>
      <p:sp>
        <p:nvSpPr>
          <p:cNvPr id="3" name="Text Placeholder 2"/>
          <p:cNvSpPr>
            <a:spLocks noGrp="1"/>
          </p:cNvSpPr>
          <p:nvPr>
            <p:ph type="body" sz="half" idx="1"/>
          </p:nvPr>
        </p:nvSpPr>
        <p:spPr>
          <a:xfrm>
            <a:off x="719479" y="1196975"/>
            <a:ext cx="5417256" cy="4895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339882" y="1196980"/>
            <a:ext cx="5417256" cy="2371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339882" y="3721105"/>
            <a:ext cx="5417256" cy="2371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8"/>
          <p:cNvSpPr>
            <a:spLocks noGrp="1" noChangeArrowheads="1"/>
          </p:cNvSpPr>
          <p:nvPr>
            <p:ph type="ftr" sz="quarter" idx="10"/>
          </p:nvPr>
        </p:nvSpPr>
        <p:spPr>
          <a:ln/>
        </p:spPr>
        <p:txBody>
          <a:bodyPr/>
          <a:lstStyle>
            <a:lvl1pPr>
              <a:defRPr/>
            </a:lvl1pPr>
          </a:lstStyle>
          <a:p>
            <a:pPr>
              <a:defRPr/>
            </a:pPr>
            <a:endParaRPr lang="en-GB" dirty="0"/>
          </a:p>
        </p:txBody>
      </p:sp>
      <p:sp>
        <p:nvSpPr>
          <p:cNvPr id="7" name="Rectangle 39"/>
          <p:cNvSpPr>
            <a:spLocks noGrp="1" noChangeArrowheads="1"/>
          </p:cNvSpPr>
          <p:nvPr>
            <p:ph type="sldNum" sz="quarter" idx="11"/>
          </p:nvPr>
        </p:nvSpPr>
        <p:spPr>
          <a:ln/>
        </p:spPr>
        <p:txBody>
          <a:bodyPr/>
          <a:lstStyle>
            <a:lvl1pPr>
              <a:defRPr/>
            </a:lvl1pPr>
          </a:lstStyle>
          <a:p>
            <a:pPr>
              <a:defRPr/>
            </a:pPr>
            <a:r>
              <a:rPr lang="en-GB"/>
              <a:t>#</a:t>
            </a:r>
            <a:fld id="{BFC186FA-D6A9-4B3F-9C00-5CC882154E5E}" type="slidenum">
              <a:rPr lang="en-GB"/>
              <a:pPr>
                <a:defRPr/>
              </a:pPr>
              <a:t>‹#›</a:t>
            </a:fld>
            <a:endParaRPr lang="en-GB"/>
          </a:p>
        </p:txBody>
      </p:sp>
      <p:sp>
        <p:nvSpPr>
          <p:cNvPr id="8" name="Rectangle 40"/>
          <p:cNvSpPr>
            <a:spLocks noGrp="1" noChangeArrowheads="1"/>
          </p:cNvSpPr>
          <p:nvPr>
            <p:ph type="dt" sz="half" idx="12"/>
          </p:nvPr>
        </p:nvSpPr>
        <p:spPr>
          <a:ln/>
        </p:spPr>
        <p:txBody>
          <a:bodyPr/>
          <a:lstStyle>
            <a:lvl1pPr>
              <a:defRPr/>
            </a:lvl1pPr>
          </a:lstStyle>
          <a:p>
            <a:pPr>
              <a:defRPr/>
            </a:pPr>
            <a:fld id="{903B16D9-57EB-4AD2-BCE9-0C66F5CEA03B}" type="datetime1">
              <a:rPr lang="en-US" smtClean="0"/>
              <a:pPr>
                <a:defRPr/>
              </a:pPr>
              <a:t>4/16/2018</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4258" y="6355"/>
            <a:ext cx="11132883" cy="608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38"/>
          <p:cNvSpPr>
            <a:spLocks noGrp="1" noChangeArrowheads="1"/>
          </p:cNvSpPr>
          <p:nvPr>
            <p:ph type="ftr" sz="quarter" idx="10"/>
          </p:nvPr>
        </p:nvSpPr>
        <p:spPr>
          <a:ln/>
        </p:spPr>
        <p:txBody>
          <a:bodyPr/>
          <a:lstStyle>
            <a:lvl1pPr>
              <a:defRPr/>
            </a:lvl1pPr>
          </a:lstStyle>
          <a:p>
            <a:pPr>
              <a:defRPr/>
            </a:pPr>
            <a:endParaRPr lang="en-GB" dirty="0"/>
          </a:p>
        </p:txBody>
      </p:sp>
      <p:sp>
        <p:nvSpPr>
          <p:cNvPr id="4" name="Rectangle 39"/>
          <p:cNvSpPr>
            <a:spLocks noGrp="1" noChangeArrowheads="1"/>
          </p:cNvSpPr>
          <p:nvPr>
            <p:ph type="sldNum" sz="quarter" idx="11"/>
          </p:nvPr>
        </p:nvSpPr>
        <p:spPr>
          <a:ln/>
        </p:spPr>
        <p:txBody>
          <a:bodyPr/>
          <a:lstStyle>
            <a:lvl1pPr>
              <a:defRPr/>
            </a:lvl1pPr>
          </a:lstStyle>
          <a:p>
            <a:pPr>
              <a:defRPr/>
            </a:pPr>
            <a:r>
              <a:rPr lang="en-GB"/>
              <a:t>#</a:t>
            </a:r>
            <a:fld id="{7B842B98-5CB5-4830-97FD-FF423D24767A}" type="slidenum">
              <a:rPr lang="en-GB"/>
              <a:pPr>
                <a:defRPr/>
              </a:pPr>
              <a:t>‹#›</a:t>
            </a:fld>
            <a:endParaRPr lang="en-GB"/>
          </a:p>
        </p:txBody>
      </p:sp>
      <p:sp>
        <p:nvSpPr>
          <p:cNvPr id="5" name="Rectangle 40"/>
          <p:cNvSpPr>
            <a:spLocks noGrp="1" noChangeArrowheads="1"/>
          </p:cNvSpPr>
          <p:nvPr>
            <p:ph type="dt" sz="half" idx="12"/>
          </p:nvPr>
        </p:nvSpPr>
        <p:spPr>
          <a:ln/>
        </p:spPr>
        <p:txBody>
          <a:bodyPr/>
          <a:lstStyle>
            <a:lvl1pPr>
              <a:defRPr/>
            </a:lvl1pPr>
          </a:lstStyle>
          <a:p>
            <a:pPr>
              <a:defRPr/>
            </a:pPr>
            <a:fld id="{46423146-9230-4146-B9F9-528D8378071C}" type="datetime1">
              <a:rPr lang="en-US" smtClean="0"/>
              <a:pPr>
                <a:defRPr/>
              </a:pPr>
              <a:t>4/16/2018</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258" y="6354"/>
            <a:ext cx="11132883" cy="974725"/>
          </a:xfrm>
        </p:spPr>
        <p:txBody>
          <a:bodyPr/>
          <a:lstStyle/>
          <a:p>
            <a:r>
              <a:rPr lang="en-US"/>
              <a:t>Click to edit Master title style</a:t>
            </a:r>
          </a:p>
        </p:txBody>
      </p:sp>
      <p:sp>
        <p:nvSpPr>
          <p:cNvPr id="3" name="Text Placeholder 2"/>
          <p:cNvSpPr>
            <a:spLocks noGrp="1"/>
          </p:cNvSpPr>
          <p:nvPr>
            <p:ph type="body" sz="half" idx="1"/>
          </p:nvPr>
        </p:nvSpPr>
        <p:spPr>
          <a:xfrm>
            <a:off x="719479" y="1196975"/>
            <a:ext cx="5417256" cy="4895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9882" y="1196975"/>
            <a:ext cx="5417256" cy="4895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8"/>
          <p:cNvSpPr>
            <a:spLocks noGrp="1" noChangeArrowheads="1"/>
          </p:cNvSpPr>
          <p:nvPr>
            <p:ph type="ftr" sz="quarter" idx="10"/>
          </p:nvPr>
        </p:nvSpPr>
        <p:spPr>
          <a:ln/>
        </p:spPr>
        <p:txBody>
          <a:bodyPr/>
          <a:lstStyle>
            <a:lvl1pPr>
              <a:defRPr/>
            </a:lvl1pPr>
          </a:lstStyle>
          <a:p>
            <a:pPr>
              <a:defRPr/>
            </a:pPr>
            <a:endParaRPr lang="en-GB" dirty="0"/>
          </a:p>
        </p:txBody>
      </p:sp>
      <p:sp>
        <p:nvSpPr>
          <p:cNvPr id="6" name="Rectangle 39"/>
          <p:cNvSpPr>
            <a:spLocks noGrp="1" noChangeArrowheads="1"/>
          </p:cNvSpPr>
          <p:nvPr>
            <p:ph type="sldNum" sz="quarter" idx="11"/>
          </p:nvPr>
        </p:nvSpPr>
        <p:spPr>
          <a:ln/>
        </p:spPr>
        <p:txBody>
          <a:bodyPr/>
          <a:lstStyle>
            <a:lvl1pPr>
              <a:defRPr/>
            </a:lvl1pPr>
          </a:lstStyle>
          <a:p>
            <a:pPr>
              <a:defRPr/>
            </a:pPr>
            <a:r>
              <a:rPr lang="en-GB"/>
              <a:t>#</a:t>
            </a:r>
            <a:fld id="{74D0CDE6-8CA0-4819-A4EF-C36C34236762}" type="slidenum">
              <a:rPr lang="en-GB"/>
              <a:pPr>
                <a:defRPr/>
              </a:pPr>
              <a:t>‹#›</a:t>
            </a:fld>
            <a:endParaRPr lang="en-GB"/>
          </a:p>
        </p:txBody>
      </p:sp>
      <p:sp>
        <p:nvSpPr>
          <p:cNvPr id="7" name="Rectangle 40"/>
          <p:cNvSpPr>
            <a:spLocks noGrp="1" noChangeArrowheads="1"/>
          </p:cNvSpPr>
          <p:nvPr>
            <p:ph type="dt" sz="half" idx="12"/>
          </p:nvPr>
        </p:nvSpPr>
        <p:spPr>
          <a:ln/>
        </p:spPr>
        <p:txBody>
          <a:bodyPr/>
          <a:lstStyle>
            <a:lvl1pPr>
              <a:defRPr/>
            </a:lvl1pPr>
          </a:lstStyle>
          <a:p>
            <a:pPr>
              <a:defRPr/>
            </a:pPr>
            <a:fld id="{C8F3DC82-1575-4AB8-BC6B-4CAE757A7159}" type="datetime1">
              <a:rPr lang="en-US" smtClean="0"/>
              <a:pPr>
                <a:defRPr/>
              </a:pPr>
              <a:t>4/16/2018</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F04B26"/>
              </a:buClr>
              <a:defRPr/>
            </a:lvl1pPr>
            <a:lvl2pPr>
              <a:buClr>
                <a:srgbClr val="003663"/>
              </a:buClr>
              <a:buFont typeface="Tahoma" pitchFamily="34" charset="0"/>
              <a:buChar char="–"/>
              <a:defRPr sz="1800"/>
            </a:lvl2pPr>
            <a:lvl3pPr>
              <a:defRPr sz="16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8"/>
          <p:cNvSpPr>
            <a:spLocks noGrp="1" noChangeArrowheads="1"/>
          </p:cNvSpPr>
          <p:nvPr>
            <p:ph type="ftr" sz="quarter" idx="10"/>
          </p:nvPr>
        </p:nvSpPr>
        <p:spPr>
          <a:ln/>
        </p:spPr>
        <p:txBody>
          <a:bodyPr/>
          <a:lstStyle>
            <a:lvl1pPr>
              <a:defRPr/>
            </a:lvl1pPr>
          </a:lstStyle>
          <a:p>
            <a:pPr>
              <a:defRPr/>
            </a:pPr>
            <a:endParaRPr lang="en-GB" dirty="0"/>
          </a:p>
        </p:txBody>
      </p:sp>
      <p:sp>
        <p:nvSpPr>
          <p:cNvPr id="5" name="Rectangle 39"/>
          <p:cNvSpPr>
            <a:spLocks noGrp="1" noChangeArrowheads="1"/>
          </p:cNvSpPr>
          <p:nvPr>
            <p:ph type="sldNum" sz="quarter" idx="11"/>
          </p:nvPr>
        </p:nvSpPr>
        <p:spPr>
          <a:ln/>
        </p:spPr>
        <p:txBody>
          <a:bodyPr/>
          <a:lstStyle>
            <a:lvl1pPr>
              <a:defRPr/>
            </a:lvl1pPr>
          </a:lstStyle>
          <a:p>
            <a:pPr>
              <a:defRPr/>
            </a:pPr>
            <a:r>
              <a:rPr lang="en-GB"/>
              <a:t>#</a:t>
            </a:r>
            <a:fld id="{4DC62D42-DB1E-4AC6-9690-7943078DD941}" type="slidenum">
              <a:rPr lang="en-GB"/>
              <a:pPr>
                <a:defRPr/>
              </a:pPr>
              <a:t>‹#›</a:t>
            </a:fld>
            <a:endParaRPr lang="en-GB"/>
          </a:p>
        </p:txBody>
      </p:sp>
      <p:sp>
        <p:nvSpPr>
          <p:cNvPr id="6" name="Rectangle 40"/>
          <p:cNvSpPr>
            <a:spLocks noGrp="1" noChangeArrowheads="1"/>
          </p:cNvSpPr>
          <p:nvPr>
            <p:ph type="dt" sz="half" idx="12"/>
          </p:nvPr>
        </p:nvSpPr>
        <p:spPr>
          <a:ln/>
        </p:spPr>
        <p:txBody>
          <a:bodyPr/>
          <a:lstStyle>
            <a:lvl1pPr>
              <a:defRPr/>
            </a:lvl1pPr>
          </a:lstStyle>
          <a:p>
            <a:pPr>
              <a:defRPr/>
            </a:pPr>
            <a:fld id="{98F2D99A-7DBF-4937-BC45-0A96F45D93F1}" type="datetime1">
              <a:rPr lang="en-US" smtClean="0"/>
              <a:pPr>
                <a:defRPr/>
              </a:pPr>
              <a:t>4/16/2018</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5"/>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8"/>
          <p:cNvSpPr>
            <a:spLocks noGrp="1" noChangeArrowheads="1"/>
          </p:cNvSpPr>
          <p:nvPr>
            <p:ph type="ftr" sz="quarter" idx="10"/>
          </p:nvPr>
        </p:nvSpPr>
        <p:spPr>
          <a:ln/>
        </p:spPr>
        <p:txBody>
          <a:bodyPr/>
          <a:lstStyle>
            <a:lvl1pPr>
              <a:defRPr/>
            </a:lvl1pPr>
          </a:lstStyle>
          <a:p>
            <a:pPr>
              <a:defRPr/>
            </a:pPr>
            <a:endParaRPr lang="en-GB" dirty="0"/>
          </a:p>
        </p:txBody>
      </p:sp>
      <p:sp>
        <p:nvSpPr>
          <p:cNvPr id="5" name="Rectangle 39"/>
          <p:cNvSpPr>
            <a:spLocks noGrp="1" noChangeArrowheads="1"/>
          </p:cNvSpPr>
          <p:nvPr>
            <p:ph type="sldNum" sz="quarter" idx="11"/>
          </p:nvPr>
        </p:nvSpPr>
        <p:spPr>
          <a:ln/>
        </p:spPr>
        <p:txBody>
          <a:bodyPr/>
          <a:lstStyle>
            <a:lvl1pPr>
              <a:defRPr/>
            </a:lvl1pPr>
          </a:lstStyle>
          <a:p>
            <a:pPr>
              <a:defRPr/>
            </a:pPr>
            <a:r>
              <a:rPr lang="en-GB"/>
              <a:t>#</a:t>
            </a:r>
            <a:fld id="{CBC2FF50-310F-4C66-9FFE-572EC9288E3D}" type="slidenum">
              <a:rPr lang="en-GB"/>
              <a:pPr>
                <a:defRPr/>
              </a:pPr>
              <a:t>‹#›</a:t>
            </a:fld>
            <a:endParaRPr lang="en-GB"/>
          </a:p>
        </p:txBody>
      </p:sp>
      <p:sp>
        <p:nvSpPr>
          <p:cNvPr id="6" name="Rectangle 40"/>
          <p:cNvSpPr>
            <a:spLocks noGrp="1" noChangeArrowheads="1"/>
          </p:cNvSpPr>
          <p:nvPr>
            <p:ph type="dt" sz="half" idx="12"/>
          </p:nvPr>
        </p:nvSpPr>
        <p:spPr>
          <a:ln/>
        </p:spPr>
        <p:txBody>
          <a:bodyPr/>
          <a:lstStyle>
            <a:lvl1pPr>
              <a:defRPr/>
            </a:lvl1pPr>
          </a:lstStyle>
          <a:p>
            <a:pPr>
              <a:defRPr/>
            </a:pPr>
            <a:fld id="{02DCC5EA-4C68-4D72-BF14-09B8CFE23FF6}" type="datetime1">
              <a:rPr lang="en-US" smtClean="0"/>
              <a:pPr>
                <a:defRPr/>
              </a:pPr>
              <a:t>4/16/2018</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9479" y="1196975"/>
            <a:ext cx="5417256"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9882" y="1196975"/>
            <a:ext cx="5417256"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8"/>
          <p:cNvSpPr>
            <a:spLocks noGrp="1" noChangeArrowheads="1"/>
          </p:cNvSpPr>
          <p:nvPr>
            <p:ph type="ftr" sz="quarter" idx="10"/>
          </p:nvPr>
        </p:nvSpPr>
        <p:spPr>
          <a:ln/>
        </p:spPr>
        <p:txBody>
          <a:bodyPr/>
          <a:lstStyle>
            <a:lvl1pPr>
              <a:defRPr/>
            </a:lvl1pPr>
          </a:lstStyle>
          <a:p>
            <a:pPr>
              <a:defRPr/>
            </a:pPr>
            <a:endParaRPr lang="en-GB" dirty="0"/>
          </a:p>
        </p:txBody>
      </p:sp>
      <p:sp>
        <p:nvSpPr>
          <p:cNvPr id="6" name="Rectangle 39"/>
          <p:cNvSpPr>
            <a:spLocks noGrp="1" noChangeArrowheads="1"/>
          </p:cNvSpPr>
          <p:nvPr>
            <p:ph type="sldNum" sz="quarter" idx="11"/>
          </p:nvPr>
        </p:nvSpPr>
        <p:spPr>
          <a:ln/>
        </p:spPr>
        <p:txBody>
          <a:bodyPr/>
          <a:lstStyle>
            <a:lvl1pPr>
              <a:defRPr/>
            </a:lvl1pPr>
          </a:lstStyle>
          <a:p>
            <a:pPr>
              <a:defRPr/>
            </a:pPr>
            <a:r>
              <a:rPr lang="en-GB"/>
              <a:t>#</a:t>
            </a:r>
            <a:fld id="{AFA41FB7-815C-45B2-A369-8FCE958D04FB}" type="slidenum">
              <a:rPr lang="en-GB"/>
              <a:pPr>
                <a:defRPr/>
              </a:pPr>
              <a:t>‹#›</a:t>
            </a:fld>
            <a:endParaRPr lang="en-GB"/>
          </a:p>
        </p:txBody>
      </p:sp>
      <p:sp>
        <p:nvSpPr>
          <p:cNvPr id="7" name="Rectangle 40"/>
          <p:cNvSpPr>
            <a:spLocks noGrp="1" noChangeArrowheads="1"/>
          </p:cNvSpPr>
          <p:nvPr>
            <p:ph type="dt" sz="half" idx="12"/>
          </p:nvPr>
        </p:nvSpPr>
        <p:spPr>
          <a:ln/>
        </p:spPr>
        <p:txBody>
          <a:bodyPr/>
          <a:lstStyle>
            <a:lvl1pPr>
              <a:defRPr/>
            </a:lvl1pPr>
          </a:lstStyle>
          <a:p>
            <a:pPr>
              <a:defRPr/>
            </a:pPr>
            <a:fld id="{03FE065B-744C-4E97-8879-7F614A29F848}" type="datetime1">
              <a:rPr lang="en-US" smtClean="0"/>
              <a:pPr>
                <a:defRPr/>
              </a:pPr>
              <a:t>4/16/2018</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8"/>
          <p:cNvSpPr>
            <a:spLocks noGrp="1" noChangeArrowheads="1"/>
          </p:cNvSpPr>
          <p:nvPr>
            <p:ph type="ftr" sz="quarter" idx="10"/>
          </p:nvPr>
        </p:nvSpPr>
        <p:spPr>
          <a:ln/>
        </p:spPr>
        <p:txBody>
          <a:bodyPr/>
          <a:lstStyle>
            <a:lvl1pPr>
              <a:defRPr/>
            </a:lvl1pPr>
          </a:lstStyle>
          <a:p>
            <a:pPr>
              <a:defRPr/>
            </a:pPr>
            <a:endParaRPr lang="en-GB" dirty="0"/>
          </a:p>
        </p:txBody>
      </p:sp>
      <p:sp>
        <p:nvSpPr>
          <p:cNvPr id="8" name="Rectangle 39"/>
          <p:cNvSpPr>
            <a:spLocks noGrp="1" noChangeArrowheads="1"/>
          </p:cNvSpPr>
          <p:nvPr>
            <p:ph type="sldNum" sz="quarter" idx="11"/>
          </p:nvPr>
        </p:nvSpPr>
        <p:spPr>
          <a:ln/>
        </p:spPr>
        <p:txBody>
          <a:bodyPr/>
          <a:lstStyle>
            <a:lvl1pPr>
              <a:defRPr/>
            </a:lvl1pPr>
          </a:lstStyle>
          <a:p>
            <a:pPr>
              <a:defRPr/>
            </a:pPr>
            <a:r>
              <a:rPr lang="en-GB"/>
              <a:t>#</a:t>
            </a:r>
            <a:fld id="{3FAD14B2-7F21-4779-8A99-72E53B2EA15E}" type="slidenum">
              <a:rPr lang="en-GB"/>
              <a:pPr>
                <a:defRPr/>
              </a:pPr>
              <a:t>‹#›</a:t>
            </a:fld>
            <a:endParaRPr lang="en-GB"/>
          </a:p>
        </p:txBody>
      </p:sp>
      <p:sp>
        <p:nvSpPr>
          <p:cNvPr id="9" name="Rectangle 40"/>
          <p:cNvSpPr>
            <a:spLocks noGrp="1" noChangeArrowheads="1"/>
          </p:cNvSpPr>
          <p:nvPr>
            <p:ph type="dt" sz="half" idx="12"/>
          </p:nvPr>
        </p:nvSpPr>
        <p:spPr>
          <a:ln/>
        </p:spPr>
        <p:txBody>
          <a:bodyPr/>
          <a:lstStyle>
            <a:lvl1pPr>
              <a:defRPr/>
            </a:lvl1pPr>
          </a:lstStyle>
          <a:p>
            <a:pPr>
              <a:defRPr/>
            </a:pPr>
            <a:fld id="{4ECA979D-5F08-44D3-921F-F7A46AEC1EAA}" type="datetime1">
              <a:rPr lang="en-US" smtClean="0"/>
              <a:pPr>
                <a:defRPr/>
              </a:pPr>
              <a:t>4/16/2018</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8"/>
          <p:cNvSpPr>
            <a:spLocks noGrp="1" noChangeArrowheads="1"/>
          </p:cNvSpPr>
          <p:nvPr>
            <p:ph type="ftr" sz="quarter" idx="10"/>
          </p:nvPr>
        </p:nvSpPr>
        <p:spPr>
          <a:ln/>
        </p:spPr>
        <p:txBody>
          <a:bodyPr/>
          <a:lstStyle>
            <a:lvl1pPr>
              <a:defRPr/>
            </a:lvl1pPr>
          </a:lstStyle>
          <a:p>
            <a:pPr>
              <a:defRPr/>
            </a:pPr>
            <a:endParaRPr lang="en-GB" dirty="0"/>
          </a:p>
        </p:txBody>
      </p:sp>
      <p:sp>
        <p:nvSpPr>
          <p:cNvPr id="4" name="Rectangle 39"/>
          <p:cNvSpPr>
            <a:spLocks noGrp="1" noChangeArrowheads="1"/>
          </p:cNvSpPr>
          <p:nvPr>
            <p:ph type="sldNum" sz="quarter" idx="11"/>
          </p:nvPr>
        </p:nvSpPr>
        <p:spPr>
          <a:ln/>
        </p:spPr>
        <p:txBody>
          <a:bodyPr/>
          <a:lstStyle>
            <a:lvl1pPr>
              <a:defRPr/>
            </a:lvl1pPr>
          </a:lstStyle>
          <a:p>
            <a:pPr>
              <a:defRPr/>
            </a:pPr>
            <a:r>
              <a:rPr lang="en-GB"/>
              <a:t>#</a:t>
            </a:r>
            <a:fld id="{C62C4DDB-2ECB-4D8C-8C0D-88893EB8BFE1}" type="slidenum">
              <a:rPr lang="en-GB"/>
              <a:pPr>
                <a:defRPr/>
              </a:pPr>
              <a:t>‹#›</a:t>
            </a:fld>
            <a:endParaRPr lang="en-GB"/>
          </a:p>
        </p:txBody>
      </p:sp>
      <p:sp>
        <p:nvSpPr>
          <p:cNvPr id="5" name="Rectangle 40"/>
          <p:cNvSpPr>
            <a:spLocks noGrp="1" noChangeArrowheads="1"/>
          </p:cNvSpPr>
          <p:nvPr>
            <p:ph type="dt" sz="half" idx="12"/>
          </p:nvPr>
        </p:nvSpPr>
        <p:spPr>
          <a:ln/>
        </p:spPr>
        <p:txBody>
          <a:bodyPr/>
          <a:lstStyle>
            <a:lvl1pPr>
              <a:defRPr/>
            </a:lvl1pPr>
          </a:lstStyle>
          <a:p>
            <a:pPr>
              <a:defRPr/>
            </a:pPr>
            <a:fld id="{D98EF26D-E784-4592-A6C4-29647D3E0C5C}" type="datetime1">
              <a:rPr lang="en-US" smtClean="0"/>
              <a:pPr>
                <a:defRPr/>
              </a:pPr>
              <a:t>4/16/2018</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8"/>
          <p:cNvSpPr>
            <a:spLocks noGrp="1" noChangeArrowheads="1"/>
          </p:cNvSpPr>
          <p:nvPr>
            <p:ph type="ftr" sz="quarter" idx="10"/>
          </p:nvPr>
        </p:nvSpPr>
        <p:spPr>
          <a:ln/>
        </p:spPr>
        <p:txBody>
          <a:bodyPr/>
          <a:lstStyle>
            <a:lvl1pPr>
              <a:defRPr/>
            </a:lvl1pPr>
          </a:lstStyle>
          <a:p>
            <a:pPr>
              <a:defRPr/>
            </a:pPr>
            <a:endParaRPr lang="en-GB" dirty="0"/>
          </a:p>
        </p:txBody>
      </p:sp>
      <p:sp>
        <p:nvSpPr>
          <p:cNvPr id="3" name="Rectangle 39"/>
          <p:cNvSpPr>
            <a:spLocks noGrp="1" noChangeArrowheads="1"/>
          </p:cNvSpPr>
          <p:nvPr>
            <p:ph type="sldNum" sz="quarter" idx="11"/>
          </p:nvPr>
        </p:nvSpPr>
        <p:spPr>
          <a:ln/>
        </p:spPr>
        <p:txBody>
          <a:bodyPr/>
          <a:lstStyle>
            <a:lvl1pPr>
              <a:defRPr/>
            </a:lvl1pPr>
          </a:lstStyle>
          <a:p>
            <a:pPr>
              <a:defRPr/>
            </a:pPr>
            <a:r>
              <a:rPr lang="en-GB"/>
              <a:t>#</a:t>
            </a:r>
            <a:fld id="{C9B093F4-66A6-4E40-A005-E9E3F82B2984}" type="slidenum">
              <a:rPr lang="en-GB"/>
              <a:pPr>
                <a:defRPr/>
              </a:pPr>
              <a:t>‹#›</a:t>
            </a:fld>
            <a:endParaRPr lang="en-GB"/>
          </a:p>
        </p:txBody>
      </p:sp>
      <p:sp>
        <p:nvSpPr>
          <p:cNvPr id="4" name="Rectangle 40"/>
          <p:cNvSpPr>
            <a:spLocks noGrp="1" noChangeArrowheads="1"/>
          </p:cNvSpPr>
          <p:nvPr>
            <p:ph type="dt" sz="half" idx="12"/>
          </p:nvPr>
        </p:nvSpPr>
        <p:spPr>
          <a:ln/>
        </p:spPr>
        <p:txBody>
          <a:bodyPr/>
          <a:lstStyle>
            <a:lvl1pPr>
              <a:defRPr/>
            </a:lvl1pPr>
          </a:lstStyle>
          <a:p>
            <a:pPr>
              <a:defRPr/>
            </a:pPr>
            <a:fld id="{35E22190-6368-45F3-9BD4-298A981DB1C4}" type="datetime1">
              <a:rPr lang="en-US" smtClean="0"/>
              <a:pPr>
                <a:defRPr/>
              </a:pPr>
              <a:t>4/16/2018</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5"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5"/>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5"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8"/>
          <p:cNvSpPr>
            <a:spLocks noGrp="1" noChangeArrowheads="1"/>
          </p:cNvSpPr>
          <p:nvPr>
            <p:ph type="ftr" sz="quarter" idx="10"/>
          </p:nvPr>
        </p:nvSpPr>
        <p:spPr>
          <a:ln/>
        </p:spPr>
        <p:txBody>
          <a:bodyPr/>
          <a:lstStyle>
            <a:lvl1pPr>
              <a:defRPr/>
            </a:lvl1pPr>
          </a:lstStyle>
          <a:p>
            <a:pPr>
              <a:defRPr/>
            </a:pPr>
            <a:endParaRPr lang="en-GB" dirty="0"/>
          </a:p>
        </p:txBody>
      </p:sp>
      <p:sp>
        <p:nvSpPr>
          <p:cNvPr id="6" name="Rectangle 39"/>
          <p:cNvSpPr>
            <a:spLocks noGrp="1" noChangeArrowheads="1"/>
          </p:cNvSpPr>
          <p:nvPr>
            <p:ph type="sldNum" sz="quarter" idx="11"/>
          </p:nvPr>
        </p:nvSpPr>
        <p:spPr>
          <a:ln/>
        </p:spPr>
        <p:txBody>
          <a:bodyPr/>
          <a:lstStyle>
            <a:lvl1pPr>
              <a:defRPr/>
            </a:lvl1pPr>
          </a:lstStyle>
          <a:p>
            <a:pPr>
              <a:defRPr/>
            </a:pPr>
            <a:r>
              <a:rPr lang="en-GB"/>
              <a:t>#</a:t>
            </a:r>
            <a:fld id="{1CABC9E6-83DE-496A-ABA3-7B1D77386515}" type="slidenum">
              <a:rPr lang="en-GB"/>
              <a:pPr>
                <a:defRPr/>
              </a:pPr>
              <a:t>‹#›</a:t>
            </a:fld>
            <a:endParaRPr lang="en-GB"/>
          </a:p>
        </p:txBody>
      </p:sp>
      <p:sp>
        <p:nvSpPr>
          <p:cNvPr id="7" name="Rectangle 40"/>
          <p:cNvSpPr>
            <a:spLocks noGrp="1" noChangeArrowheads="1"/>
          </p:cNvSpPr>
          <p:nvPr>
            <p:ph type="dt" sz="half" idx="12"/>
          </p:nvPr>
        </p:nvSpPr>
        <p:spPr>
          <a:ln/>
        </p:spPr>
        <p:txBody>
          <a:bodyPr/>
          <a:lstStyle>
            <a:lvl1pPr>
              <a:defRPr/>
            </a:lvl1pPr>
          </a:lstStyle>
          <a:p>
            <a:pPr>
              <a:defRPr/>
            </a:pPr>
            <a:fld id="{4882FBF1-2795-4E0F-884C-52C30F1E38BA}" type="datetime1">
              <a:rPr lang="en-US" smtClean="0"/>
              <a:pPr>
                <a:defRPr/>
              </a:pPr>
              <a:t>4/16/2018</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8"/>
          <p:cNvSpPr>
            <a:spLocks noGrp="1" noChangeArrowheads="1"/>
          </p:cNvSpPr>
          <p:nvPr>
            <p:ph type="ftr" sz="quarter" idx="10"/>
          </p:nvPr>
        </p:nvSpPr>
        <p:spPr>
          <a:ln/>
        </p:spPr>
        <p:txBody>
          <a:bodyPr/>
          <a:lstStyle>
            <a:lvl1pPr>
              <a:defRPr/>
            </a:lvl1pPr>
          </a:lstStyle>
          <a:p>
            <a:pPr>
              <a:defRPr/>
            </a:pPr>
            <a:endParaRPr lang="en-GB" dirty="0"/>
          </a:p>
        </p:txBody>
      </p:sp>
      <p:sp>
        <p:nvSpPr>
          <p:cNvPr id="6" name="Rectangle 39"/>
          <p:cNvSpPr>
            <a:spLocks noGrp="1" noChangeArrowheads="1"/>
          </p:cNvSpPr>
          <p:nvPr>
            <p:ph type="sldNum" sz="quarter" idx="11"/>
          </p:nvPr>
        </p:nvSpPr>
        <p:spPr>
          <a:ln/>
        </p:spPr>
        <p:txBody>
          <a:bodyPr/>
          <a:lstStyle>
            <a:lvl1pPr>
              <a:defRPr/>
            </a:lvl1pPr>
          </a:lstStyle>
          <a:p>
            <a:pPr>
              <a:defRPr/>
            </a:pPr>
            <a:r>
              <a:rPr lang="en-GB"/>
              <a:t>#</a:t>
            </a:r>
            <a:fld id="{E0CEF9EA-728B-4FF7-A28C-78271F2DF4D7}" type="slidenum">
              <a:rPr lang="en-GB"/>
              <a:pPr>
                <a:defRPr/>
              </a:pPr>
              <a:t>‹#›</a:t>
            </a:fld>
            <a:endParaRPr lang="en-GB"/>
          </a:p>
        </p:txBody>
      </p:sp>
      <p:sp>
        <p:nvSpPr>
          <p:cNvPr id="7" name="Rectangle 40"/>
          <p:cNvSpPr>
            <a:spLocks noGrp="1" noChangeArrowheads="1"/>
          </p:cNvSpPr>
          <p:nvPr>
            <p:ph type="dt" sz="half" idx="12"/>
          </p:nvPr>
        </p:nvSpPr>
        <p:spPr>
          <a:ln/>
        </p:spPr>
        <p:txBody>
          <a:bodyPr/>
          <a:lstStyle>
            <a:lvl1pPr>
              <a:defRPr/>
            </a:lvl1pPr>
          </a:lstStyle>
          <a:p>
            <a:pPr>
              <a:defRPr/>
            </a:pPr>
            <a:fld id="{1819AAC0-E7A1-4ECC-9E2D-BAA121A8EB3B}" type="datetime1">
              <a:rPr lang="en-US" smtClean="0"/>
              <a:pPr>
                <a:defRPr/>
              </a:pPr>
              <a:t>4/16/2018</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37"/>
          <p:cNvSpPr>
            <a:spLocks noGrp="1" noChangeArrowheads="1"/>
          </p:cNvSpPr>
          <p:nvPr>
            <p:ph type="body" idx="1"/>
          </p:nvPr>
        </p:nvSpPr>
        <p:spPr bwMode="auto">
          <a:xfrm>
            <a:off x="719479" y="1196975"/>
            <a:ext cx="11037658" cy="4895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62" name="Rectangle 38"/>
          <p:cNvSpPr>
            <a:spLocks noGrp="1" noChangeArrowheads="1"/>
          </p:cNvSpPr>
          <p:nvPr>
            <p:ph type="ftr" sz="quarter" idx="3"/>
          </p:nvPr>
        </p:nvSpPr>
        <p:spPr bwMode="auto">
          <a:xfrm>
            <a:off x="1871047" y="6429379"/>
            <a:ext cx="7486419" cy="428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663"/>
                </a:solidFill>
                <a:latin typeface="Calibri" pitchFamily="34" charset="0"/>
              </a:defRPr>
            </a:lvl1pPr>
          </a:lstStyle>
          <a:p>
            <a:pPr>
              <a:defRPr/>
            </a:pPr>
            <a:endParaRPr lang="en-GB" dirty="0"/>
          </a:p>
        </p:txBody>
      </p:sp>
      <p:sp>
        <p:nvSpPr>
          <p:cNvPr id="1063" name="Rectangle 39"/>
          <p:cNvSpPr>
            <a:spLocks noGrp="1" noChangeArrowheads="1"/>
          </p:cNvSpPr>
          <p:nvPr>
            <p:ph type="sldNum" sz="quarter" idx="4"/>
          </p:nvPr>
        </p:nvSpPr>
        <p:spPr bwMode="auto">
          <a:xfrm>
            <a:off x="10950898" y="6429375"/>
            <a:ext cx="998806"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00">
                <a:solidFill>
                  <a:srgbClr val="003663"/>
                </a:solidFill>
                <a:latin typeface="Calibri" pitchFamily="34" charset="0"/>
              </a:defRPr>
            </a:lvl1pPr>
          </a:lstStyle>
          <a:p>
            <a:pPr>
              <a:defRPr/>
            </a:pPr>
            <a:r>
              <a:rPr lang="en-GB"/>
              <a:t>#</a:t>
            </a:r>
            <a:fld id="{F8A58A97-D22F-4EB6-802F-55C2A6980E3C}" type="slidenum">
              <a:rPr lang="en-GB"/>
              <a:pPr>
                <a:defRPr/>
              </a:pPr>
              <a:t>‹#›</a:t>
            </a:fld>
            <a:endParaRPr lang="en-GB"/>
          </a:p>
        </p:txBody>
      </p:sp>
      <p:sp>
        <p:nvSpPr>
          <p:cNvPr id="1064" name="Rectangle 40"/>
          <p:cNvSpPr>
            <a:spLocks noGrp="1" noChangeArrowheads="1"/>
          </p:cNvSpPr>
          <p:nvPr>
            <p:ph type="dt" sz="half" idx="2"/>
          </p:nvPr>
        </p:nvSpPr>
        <p:spPr bwMode="auto">
          <a:xfrm>
            <a:off x="9261943" y="6435730"/>
            <a:ext cx="1593733" cy="422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3663"/>
                </a:solidFill>
                <a:latin typeface="Calibri" pitchFamily="34" charset="0"/>
              </a:defRPr>
            </a:lvl1pPr>
          </a:lstStyle>
          <a:p>
            <a:pPr>
              <a:defRPr/>
            </a:pPr>
            <a:fld id="{684B0820-8AF7-47F1-B539-28CDA1F1C590}" type="datetime1">
              <a:rPr lang="en-US" smtClean="0"/>
              <a:pPr>
                <a:defRPr/>
              </a:pPr>
              <a:t>4/16/2018</a:t>
            </a:fld>
            <a:endParaRPr lang="en-GB" dirty="0"/>
          </a:p>
        </p:txBody>
      </p:sp>
      <p:sp>
        <p:nvSpPr>
          <p:cNvPr id="1065" name="Line 41"/>
          <p:cNvSpPr>
            <a:spLocks noChangeShapeType="1"/>
          </p:cNvSpPr>
          <p:nvPr/>
        </p:nvSpPr>
        <p:spPr bwMode="auto">
          <a:xfrm>
            <a:off x="4175100" y="6381750"/>
            <a:ext cx="4056593" cy="0"/>
          </a:xfrm>
          <a:prstGeom prst="line">
            <a:avLst/>
          </a:prstGeom>
          <a:noFill/>
          <a:ln w="19050">
            <a:solidFill>
              <a:srgbClr val="F04B26"/>
            </a:solidFill>
            <a:round/>
            <a:headEnd/>
            <a:tailEnd/>
          </a:ln>
          <a:effectLst/>
        </p:spPr>
        <p:txBody>
          <a:bodyPr/>
          <a:lstStyle/>
          <a:p>
            <a:pPr algn="r">
              <a:defRPr/>
            </a:pPr>
            <a:endParaRPr lang="en-US"/>
          </a:p>
        </p:txBody>
      </p:sp>
      <p:sp>
        <p:nvSpPr>
          <p:cNvPr id="1031" name="Rectangle 65"/>
          <p:cNvSpPr>
            <a:spLocks noGrp="1" noChangeArrowheads="1"/>
          </p:cNvSpPr>
          <p:nvPr>
            <p:ph type="title"/>
          </p:nvPr>
        </p:nvSpPr>
        <p:spPr bwMode="auto">
          <a:xfrm>
            <a:off x="624258" y="6354"/>
            <a:ext cx="11132883" cy="974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07" name="Line 83"/>
          <p:cNvSpPr>
            <a:spLocks noChangeShapeType="1"/>
          </p:cNvSpPr>
          <p:nvPr/>
        </p:nvSpPr>
        <p:spPr bwMode="auto">
          <a:xfrm>
            <a:off x="4149706" y="981075"/>
            <a:ext cx="4056593" cy="0"/>
          </a:xfrm>
          <a:prstGeom prst="line">
            <a:avLst/>
          </a:prstGeom>
          <a:noFill/>
          <a:ln w="19050">
            <a:solidFill>
              <a:srgbClr val="F04B26"/>
            </a:solidFill>
            <a:round/>
            <a:headEnd/>
            <a:tailEnd/>
          </a:ln>
          <a:effectLst/>
        </p:spPr>
        <p:txBody>
          <a:bodyPr/>
          <a:lstStyle/>
          <a:p>
            <a:pPr algn="r">
              <a:defRPr/>
            </a:pPr>
            <a:endParaRPr lang="en-US"/>
          </a:p>
        </p:txBody>
      </p:sp>
      <p:pic>
        <p:nvPicPr>
          <p:cNvPr id="1033" name="Picture 1"/>
          <p:cNvPicPr>
            <a:picLocks noChangeAspect="1" noChangeArrowheads="1"/>
          </p:cNvPicPr>
          <p:nvPr/>
        </p:nvPicPr>
        <p:blipFill>
          <a:blip r:embed="rId16" cstate="print"/>
          <a:srcRect/>
          <a:stretch>
            <a:fillRect/>
          </a:stretch>
        </p:blipFill>
        <p:spPr bwMode="auto">
          <a:xfrm>
            <a:off x="480360" y="6210304"/>
            <a:ext cx="1752499" cy="33680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09" r:id="rId1"/>
    <p:sldLayoutId id="2147484396" r:id="rId2"/>
    <p:sldLayoutId id="2147484397" r:id="rId3"/>
    <p:sldLayoutId id="2147484398" r:id="rId4"/>
    <p:sldLayoutId id="2147484399" r:id="rId5"/>
    <p:sldLayoutId id="2147484400" r:id="rId6"/>
    <p:sldLayoutId id="2147484401" r:id="rId7"/>
    <p:sldLayoutId id="2147484402" r:id="rId8"/>
    <p:sldLayoutId id="2147484403" r:id="rId9"/>
    <p:sldLayoutId id="2147484404" r:id="rId10"/>
    <p:sldLayoutId id="2147484405" r:id="rId11"/>
    <p:sldLayoutId id="2147484406" r:id="rId12"/>
    <p:sldLayoutId id="2147484407" r:id="rId13"/>
    <p:sldLayoutId id="2147484408" r:id="rId14"/>
  </p:sldLayoutIdLst>
  <p:hf hdr="0" ftr="0" dt="0"/>
  <p:txStyles>
    <p:titleStyle>
      <a:lvl1pPr algn="ctr" rtl="0" eaLnBrk="0" fontAlgn="base" hangingPunct="0">
        <a:spcBef>
          <a:spcPct val="0"/>
        </a:spcBef>
        <a:spcAft>
          <a:spcPct val="0"/>
        </a:spcAft>
        <a:defRPr sz="2800" b="1">
          <a:solidFill>
            <a:srgbClr val="003663"/>
          </a:solidFill>
          <a:latin typeface="Calibri" pitchFamily="34" charset="0"/>
          <a:ea typeface="+mj-ea"/>
          <a:cs typeface="+mj-cs"/>
        </a:defRPr>
      </a:lvl1pPr>
      <a:lvl2pPr algn="ctr" rtl="0" eaLnBrk="0" fontAlgn="base" hangingPunct="0">
        <a:spcBef>
          <a:spcPct val="0"/>
        </a:spcBef>
        <a:spcAft>
          <a:spcPct val="0"/>
        </a:spcAft>
        <a:defRPr sz="2800" b="1">
          <a:solidFill>
            <a:srgbClr val="003663"/>
          </a:solidFill>
          <a:latin typeface="Calibri" pitchFamily="34" charset="0"/>
        </a:defRPr>
      </a:lvl2pPr>
      <a:lvl3pPr algn="ctr" rtl="0" eaLnBrk="0" fontAlgn="base" hangingPunct="0">
        <a:spcBef>
          <a:spcPct val="0"/>
        </a:spcBef>
        <a:spcAft>
          <a:spcPct val="0"/>
        </a:spcAft>
        <a:defRPr sz="2800" b="1">
          <a:solidFill>
            <a:srgbClr val="003663"/>
          </a:solidFill>
          <a:latin typeface="Calibri" pitchFamily="34" charset="0"/>
        </a:defRPr>
      </a:lvl3pPr>
      <a:lvl4pPr algn="ctr" rtl="0" eaLnBrk="0" fontAlgn="base" hangingPunct="0">
        <a:spcBef>
          <a:spcPct val="0"/>
        </a:spcBef>
        <a:spcAft>
          <a:spcPct val="0"/>
        </a:spcAft>
        <a:defRPr sz="2800" b="1">
          <a:solidFill>
            <a:srgbClr val="003663"/>
          </a:solidFill>
          <a:latin typeface="Calibri" pitchFamily="34" charset="0"/>
        </a:defRPr>
      </a:lvl4pPr>
      <a:lvl5pPr algn="ctr" rtl="0" eaLnBrk="0" fontAlgn="base" hangingPunct="0">
        <a:spcBef>
          <a:spcPct val="0"/>
        </a:spcBef>
        <a:spcAft>
          <a:spcPct val="0"/>
        </a:spcAft>
        <a:defRPr sz="2800" b="1">
          <a:solidFill>
            <a:srgbClr val="003663"/>
          </a:solidFill>
          <a:latin typeface="Calibri" pitchFamily="34" charset="0"/>
        </a:defRPr>
      </a:lvl5pPr>
      <a:lvl6pPr marL="457200" algn="ctr" rtl="0" fontAlgn="base">
        <a:spcBef>
          <a:spcPct val="0"/>
        </a:spcBef>
        <a:spcAft>
          <a:spcPct val="0"/>
        </a:spcAft>
        <a:defRPr sz="2400" b="1">
          <a:solidFill>
            <a:srgbClr val="007070"/>
          </a:solidFill>
          <a:latin typeface="Tahoma" pitchFamily="34" charset="0"/>
        </a:defRPr>
      </a:lvl6pPr>
      <a:lvl7pPr marL="914400" algn="ctr" rtl="0" fontAlgn="base">
        <a:spcBef>
          <a:spcPct val="0"/>
        </a:spcBef>
        <a:spcAft>
          <a:spcPct val="0"/>
        </a:spcAft>
        <a:defRPr sz="2400" b="1">
          <a:solidFill>
            <a:srgbClr val="007070"/>
          </a:solidFill>
          <a:latin typeface="Tahoma" pitchFamily="34" charset="0"/>
        </a:defRPr>
      </a:lvl7pPr>
      <a:lvl8pPr marL="1371600" algn="ctr" rtl="0" fontAlgn="base">
        <a:spcBef>
          <a:spcPct val="0"/>
        </a:spcBef>
        <a:spcAft>
          <a:spcPct val="0"/>
        </a:spcAft>
        <a:defRPr sz="2400" b="1">
          <a:solidFill>
            <a:srgbClr val="007070"/>
          </a:solidFill>
          <a:latin typeface="Tahoma" pitchFamily="34" charset="0"/>
        </a:defRPr>
      </a:lvl8pPr>
      <a:lvl9pPr marL="1828800" algn="ctr" rtl="0" fontAlgn="base">
        <a:spcBef>
          <a:spcPct val="0"/>
        </a:spcBef>
        <a:spcAft>
          <a:spcPct val="0"/>
        </a:spcAft>
        <a:defRPr sz="2400" b="1">
          <a:solidFill>
            <a:srgbClr val="007070"/>
          </a:solidFill>
          <a:latin typeface="Tahoma" pitchFamily="34" charset="0"/>
        </a:defRPr>
      </a:lvl9pPr>
    </p:titleStyle>
    <p:bodyStyle>
      <a:lvl1pPr marL="342900" indent="-342900" algn="l" rtl="0" eaLnBrk="0" fontAlgn="base" hangingPunct="0">
        <a:spcBef>
          <a:spcPts val="1200"/>
        </a:spcBef>
        <a:spcAft>
          <a:spcPct val="0"/>
        </a:spcAft>
        <a:buClr>
          <a:srgbClr val="F04B26"/>
        </a:buClr>
        <a:buChar char="•"/>
        <a:defRPr sz="24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rgbClr val="003663"/>
        </a:buClr>
        <a:buFont typeface="Tahoma" pitchFamily="34" charset="0"/>
        <a:buChar char="–"/>
        <a:defRPr sz="2000">
          <a:solidFill>
            <a:schemeClr val="tx1"/>
          </a:solidFill>
          <a:latin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defRPr>
      </a:lvl3pPr>
      <a:lvl4pPr marL="1600200" indent="-228600" algn="l" rtl="0" eaLnBrk="0" fontAlgn="base" hangingPunct="0">
        <a:spcBef>
          <a:spcPct val="20000"/>
        </a:spcBef>
        <a:spcAft>
          <a:spcPct val="0"/>
        </a:spcAft>
        <a:buChar char="–"/>
        <a:defRPr sz="1200">
          <a:solidFill>
            <a:schemeClr val="tx1"/>
          </a:solidFill>
          <a:latin typeface="Calibri" pitchFamily="34" charset="0"/>
        </a:defRPr>
      </a:lvl4pPr>
      <a:lvl5pPr marL="2057400" indent="-228600" algn="l" rtl="0" eaLnBrk="0" fontAlgn="base" hangingPunct="0">
        <a:spcBef>
          <a:spcPct val="20000"/>
        </a:spcBef>
        <a:spcAft>
          <a:spcPct val="0"/>
        </a:spcAft>
        <a:buChar char="»"/>
        <a:defRPr sz="1200">
          <a:solidFill>
            <a:schemeClr val="tx1"/>
          </a:solidFill>
          <a:latin typeface="Calibri"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getty.edu/vow/AATFullDisplay?find=&amp;logic=AND&amp;note=&amp;subjectid=30001115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vocab.getty.edu/doc/#Per-Entity_Export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tel:+359123456789" TargetMode="External"/><Relationship Id="rId3" Type="http://schemas.openxmlformats.org/officeDocument/2006/relationships/hyperlink" Target="http://www.wikidata.org/entity/Q2066865" TargetMode="External"/><Relationship Id="rId7" Type="http://schemas.openxmlformats.org/officeDocument/2006/relationships/hyperlink" Target="mailto:Vladimir.Alexiev@ontotext.com" TargetMode="External"/><Relationship Id="rId2" Type="http://schemas.openxmlformats.org/officeDocument/2006/relationships/hyperlink" Target="http://dbpedia.org/resource/Prot&#233;g&#233;_(software)" TargetMode="External"/><Relationship Id="rId1" Type="http://schemas.openxmlformats.org/officeDocument/2006/relationships/slideLayout" Target="../slideLayouts/slideLayout2.xml"/><Relationship Id="rId6" Type="http://schemas.openxmlformats.org/officeDocument/2006/relationships/hyperlink" Target="http://www.w3.org/2002/07/owl#sameAs" TargetMode="External"/><Relationship Id="rId5" Type="http://schemas.openxmlformats.org/officeDocument/2006/relationships/hyperlink" Target="http://dbpedia.org/ontology/abstract" TargetMode="External"/><Relationship Id="rId4" Type="http://schemas.openxmlformats.org/officeDocument/2006/relationships/hyperlink" Target="http://bg.dbpedia.org/resource/&#1051;&#1077;&#1074;&#1089;&#1082;&#108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iana.org/assignments/language-subtag-registry/language-subtag-registry" TargetMode="External"/><Relationship Id="rId2" Type="http://schemas.openxmlformats.org/officeDocument/2006/relationships/hyperlink" Target="http://vocab.getty.edu/doc/#IANA_Language_Tags" TargetMode="External"/><Relationship Id="rId1" Type="http://schemas.openxmlformats.org/officeDocument/2006/relationships/slideLayout" Target="../slideLayouts/slideLayout2.xml"/><Relationship Id="rId5" Type="http://schemas.openxmlformats.org/officeDocument/2006/relationships/hyperlink" Target="https://docs.google.com/spreadsheets/d/1M1yv9aBUmc-NyCJX69vOLUmH2uIglSwmDwgRgByI1AI/edit" TargetMode="External"/><Relationship Id="rId4" Type="http://schemas.openxmlformats.org/officeDocument/2006/relationships/hyperlink" Target="http://tools.ietf.org/html/bcp47#section-3.1"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graphdb.ontotext.com/documentation/standard/sameas-optimisation.html" TargetMode="External"/><Relationship Id="rId2" Type="http://schemas.openxmlformats.org/officeDocument/2006/relationships/hyperlink" Target="http://dbpedia.org/data/Prot%C3%A9g%C3%A9_(software).ntriple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prefix.cc/rdf,rdfs,owl,xsd.sparql" TargetMode="External"/><Relationship Id="rId2" Type="http://schemas.openxmlformats.org/officeDocument/2006/relationships/hyperlink" Target="http://prefix.cc/rdf,rdfs,owl,xsd.ttl"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github.com/schemaorg/schemaorg/issues/1727"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jena.apache.org/documentation/io/"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aksw.org/Projects/Xturtle.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w3.org/TR/sparql11-query/#propertypath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github.com/eclipse/rdf4j/issues/695" TargetMode="External"/><Relationship Id="rId2" Type="http://schemas.openxmlformats.org/officeDocument/2006/relationships/hyperlink" Target="https://github.com/eclipse/rdf4j/issues/689"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vocab.getty.edu/doc/queries" TargetMode="External"/><Relationship Id="rId2" Type="http://schemas.openxmlformats.org/officeDocument/2006/relationships/hyperlink" Target="http://vocab.getty.edu/doc/"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emanticweb.org/wiki/DILIGENT.html" TargetMode="External"/><Relationship Id="rId13" Type="http://schemas.openxmlformats.org/officeDocument/2006/relationships/hyperlink" Target="https://figshare.com/articles/Ontology_Requirements_Specification_Document_ORSD_/1314591" TargetMode="External"/><Relationship Id="rId3" Type="http://schemas.openxmlformats.org/officeDocument/2006/relationships/hyperlink" Target="http://protege.stanford.edu/publications/ontology_development/ontology101-noy-mcguinness.html" TargetMode="External"/><Relationship Id="rId7" Type="http://schemas.openxmlformats.org/officeDocument/2006/relationships/hyperlink" Target="http://www.websemanticsjournal.org/index.php/ps/article/viewFile/189/187/" TargetMode="External"/><Relationship Id="rId12" Type="http://schemas.openxmlformats.org/officeDocument/2006/relationships/hyperlink" Target="https://www.researchgate.net/publication/220830640_How_to_Write_and_Use_the_Ontology_Requirements_Specification_Document" TargetMode="External"/><Relationship Id="rId17" Type="http://schemas.openxmlformats.org/officeDocument/2006/relationships/hyperlink" Target="http://www.cidoc-crm.org/" TargetMode="External"/><Relationship Id="rId2" Type="http://schemas.openxmlformats.org/officeDocument/2006/relationships/hyperlink" Target="http://oa.upm.es/id/eprint/3879/contents" TargetMode="External"/><Relationship Id="rId16" Type="http://schemas.openxmlformats.org/officeDocument/2006/relationships/hyperlink" Target="http://studentnet.cs.manchester.ac.uk/pgt/2014/COMP60421/" TargetMode="External"/><Relationship Id="rId1" Type="http://schemas.openxmlformats.org/officeDocument/2006/relationships/slideLayout" Target="../slideLayouts/slideLayout2.xml"/><Relationship Id="rId6" Type="http://schemas.openxmlformats.org/officeDocument/2006/relationships/hyperlink" Target="Supporting%20the%20Construction%20of%20Conceptual%20Ontologies%20with%20the%20ROO" TargetMode="External"/><Relationship Id="rId11" Type="http://schemas.openxmlformats.org/officeDocument/2006/relationships/hyperlink" Target="http://semanticweb.org/wiki/Ontology_Requirements_Specification_Document.html" TargetMode="External"/><Relationship Id="rId5" Type="http://schemas.openxmlformats.org/officeDocument/2006/relationships/hyperlink" Target="https://link.springer.com/chapter/10.1007/978-3-642-14418-9_15" TargetMode="External"/><Relationship Id="rId15" Type="http://schemas.openxmlformats.org/officeDocument/2006/relationships/hyperlink" Target="http://studentnet.cs.manchester.ac.uk/pgt/2014/COMP60421/slides/Week2-CQ.pdf" TargetMode="External"/><Relationship Id="rId10" Type="http://schemas.openxmlformats.org/officeDocument/2006/relationships/hyperlink" Target="http://semanticweb.org/wiki/OTK_methodology.html" TargetMode="External"/><Relationship Id="rId4" Type="http://schemas.openxmlformats.org/officeDocument/2006/relationships/hyperlink" Target="http://oa.upm.es/id/file/88930" TargetMode="External"/><Relationship Id="rId9" Type="http://schemas.openxmlformats.org/officeDocument/2006/relationships/hyperlink" Target="http://semanticweb.org/wiki/HCOME.html" TargetMode="External"/><Relationship Id="rId14" Type="http://schemas.openxmlformats.org/officeDocument/2006/relationships/hyperlink" Target="https://2014.eswc-conferences.org/sites/default/files/papers/paper_145.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ontologydesignpatterns.org/" TargetMode="External"/><Relationship Id="rId2" Type="http://schemas.openxmlformats.org/officeDocument/2006/relationships/hyperlink" Target="http://www.neon-project.org/web-content/images/Publications/caepia-catalogpatterns-vfinal.pdf" TargetMode="External"/><Relationship Id="rId1" Type="http://schemas.openxmlformats.org/officeDocument/2006/relationships/slideLayout" Target="../slideLayouts/slideLayout2.xml"/><Relationship Id="rId6" Type="http://schemas.openxmlformats.org/officeDocument/2006/relationships/hyperlink" Target="https://www.iospress.nl/book/ontology-engineering-with-ontology-design-patterns-foundations-and-applications/" TargetMode="External"/><Relationship Id="rId5" Type="http://schemas.openxmlformats.org/officeDocument/2006/relationships/hyperlink" Target="http://ontologydesignpatterns.org/wiki/images/7/77/Paper-11.pdf" TargetMode="External"/><Relationship Id="rId4" Type="http://schemas.openxmlformats.org/officeDocument/2006/relationships/hyperlink" Target="http://ontologydesignpatterns.org/wiki/WOP:Main"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topquadrant.com/products/topbraid-enterprise-vocabulary-net/" TargetMode="External"/><Relationship Id="rId2" Type="http://schemas.openxmlformats.org/officeDocument/2006/relationships/hyperlink" Target="https://www.topquadrant.com/tools/ide-topbraid-composer-maestro-edition/"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webprotege.stanford.edu/" TargetMode="External"/><Relationship Id="rId4" Type="http://schemas.openxmlformats.org/officeDocument/2006/relationships/hyperlink" Target="https://protege.stanford.edu/"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ebdatacommons.org/structureddata/#results-2016-1"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docs.google.com/document/d/1dhMOTlIOC6dOK_jksJRX0CB-GIRoiYY6fWtCnZArUhU/edit"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json-ld.org/" TargetMode="External"/><Relationship Id="rId3" Type="http://schemas.openxmlformats.org/officeDocument/2006/relationships/hyperlink" Target="http://www.w3.org/TR/rdf-syntax-grammar/" TargetMode="External"/><Relationship Id="rId7" Type="http://schemas.openxmlformats.org/officeDocument/2006/relationships/hyperlink" Target="http://www.w3.org/TR/json-ld/" TargetMode="External"/><Relationship Id="rId2" Type="http://schemas.openxmlformats.org/officeDocument/2006/relationships/hyperlink" Target="http://vocab.getty.edu/doc/#Semantic_Formats" TargetMode="External"/><Relationship Id="rId1" Type="http://schemas.openxmlformats.org/officeDocument/2006/relationships/slideLayout" Target="../slideLayouts/slideLayout2.xml"/><Relationship Id="rId6" Type="http://schemas.openxmlformats.org/officeDocument/2006/relationships/hyperlink" Target="http://www.w3.org/TR/rdf-json/" TargetMode="External"/><Relationship Id="rId5" Type="http://schemas.openxmlformats.org/officeDocument/2006/relationships/hyperlink" Target="http://www.w3.org/TR/n-triples/" TargetMode="External"/><Relationship Id="rId4" Type="http://schemas.openxmlformats.org/officeDocument/2006/relationships/hyperlink" Target="http://www.w3.org/TR/turtle/"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s://www.w3.org/TR/rdb2rdf-implementations/" TargetMode="External"/><Relationship Id="rId3" Type="http://schemas.openxmlformats.org/officeDocument/2006/relationships/hyperlink" Target="http://vladimiralexiev.github.io/pres/20161128-rdfpuml-rdf2rml/" TargetMode="External"/><Relationship Id="rId7" Type="http://schemas.openxmlformats.org/officeDocument/2006/relationships/hyperlink" Target="https://www.w3.org/TR/r2rml/" TargetMode="External"/><Relationship Id="rId2" Type="http://schemas.openxmlformats.org/officeDocument/2006/relationships/hyperlink" Target="http://plantuml.com/" TargetMode="External"/><Relationship Id="rId1" Type="http://schemas.openxmlformats.org/officeDocument/2006/relationships/slideLayout" Target="../slideLayouts/slideLayout2.xml"/><Relationship Id="rId6" Type="http://schemas.openxmlformats.org/officeDocument/2006/relationships/hyperlink" Target="https://youtu.be/4WoYlaGF6DE" TargetMode="External"/><Relationship Id="rId5" Type="http://schemas.openxmlformats.org/officeDocument/2006/relationships/hyperlink" Target="http://vladimiralexiev.github.io/pres/20161128-rdfpuml-rdf2rml/RDF_by_Example.pdf" TargetMode="External"/><Relationship Id="rId4" Type="http://schemas.openxmlformats.org/officeDocument/2006/relationships/hyperlink" Target="http://vladimiralexiev.github.io/pres/20161128-rdfpuml-rdf2rml/index-full.html"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www.w3.org/TR/shacl/" TargetMode="External"/><Relationship Id="rId2" Type="http://schemas.openxmlformats.org/officeDocument/2006/relationships/hyperlink" Target="http://shex.io/" TargetMode="Externa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s://github.com/labra/validatingRDFBookExamples/" TargetMode="External"/><Relationship Id="rId4" Type="http://schemas.openxmlformats.org/officeDocument/2006/relationships/hyperlink" Target="http://www.morganclaypool.com/doi/10.2200/S00786ED1V01Y201707WBE016"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shaclex.herokuapp.com/" TargetMode="External"/><Relationship Id="rId3" Type="http://schemas.openxmlformats.org/officeDocument/2006/relationships/hyperlink" Target="https://github.com/labra/shaclex" TargetMode="External"/><Relationship Id="rId7" Type="http://schemas.openxmlformats.org/officeDocument/2006/relationships/hyperlink" Target="http://rawgit.com/shexSpec/shex.js/master/doc/shex-simple.html" TargetMode="External"/><Relationship Id="rId2" Type="http://schemas.openxmlformats.org/officeDocument/2006/relationships/hyperlink" Target="https://github.com/shexSpec/shex.js" TargetMode="External"/><Relationship Id="rId1" Type="http://schemas.openxmlformats.org/officeDocument/2006/relationships/slideLayout" Target="../slideLayouts/slideLayout2.xml"/><Relationship Id="rId6" Type="http://schemas.openxmlformats.org/officeDocument/2006/relationships/hyperlink" Target="https://github.com/weso/shexkell" TargetMode="External"/><Relationship Id="rId5" Type="http://schemas.openxmlformats.org/officeDocument/2006/relationships/hyperlink" Target="https://gforge.inria.fr/projects/shex-impl/" TargetMode="External"/><Relationship Id="rId4" Type="http://schemas.openxmlformats.org/officeDocument/2006/relationships/hyperlink" Target="https://github.com/ruby-rdf/shex" TargetMode="External"/><Relationship Id="rId9" Type="http://schemas.openxmlformats.org/officeDocument/2006/relationships/hyperlink" Target="https://www.w3.org/2015/03/ShExValidat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w3.org/TR/sparql11-results-json/" TargetMode="External"/><Relationship Id="rId2" Type="http://schemas.openxmlformats.org/officeDocument/2006/relationships/hyperlink" Target="http://www.w3.org/TR/rdf-sparql-XMLres/" TargetMode="External"/><Relationship Id="rId1" Type="http://schemas.openxmlformats.org/officeDocument/2006/relationships/slideLayout" Target="../slideLayouts/slideLayout2.xml"/><Relationship Id="rId4" Type="http://schemas.openxmlformats.org/officeDocument/2006/relationships/hyperlink" Target="http://www.w3.org/TR/sparql11-results-csv-tsv/"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8" Type="http://schemas.openxmlformats.org/officeDocument/2006/relationships/hyperlink" Target="https://www.w3.org/ns/regorg" TargetMode="External"/><Relationship Id="rId13" Type="http://schemas.openxmlformats.org/officeDocument/2006/relationships/hyperlink" Target="https://joinup.ec.europa.eu/solution/core-criterion-and-core-evidence-vocabulary" TargetMode="External"/><Relationship Id="rId3" Type="http://schemas.openxmlformats.org/officeDocument/2006/relationships/hyperlink" Target="https://joinup.ec.europa.eu/site/core_vocabularies/Core_Vocabularies_user_handbook/ISA%20Hanbook%20for%20using%20Core%20Vocabularies.pdf" TargetMode="External"/><Relationship Id="rId7" Type="http://schemas.openxmlformats.org/officeDocument/2006/relationships/hyperlink" Target="http://www.w3.org/TR/vocab-regorg/" TargetMode="External"/><Relationship Id="rId12" Type="http://schemas.openxmlformats.org/officeDocument/2006/relationships/hyperlink" Target="https://joinup.ec.europa.eu/solution/core-public-service-vocabulary-application-profile" TargetMode="External"/><Relationship Id="rId2" Type="http://schemas.openxmlformats.org/officeDocument/2006/relationships/hyperlink" Target="https://joinup.ec.europa.eu/asset/core_vocabularies/asset_release/core-vocabularies-v20#download-links" TargetMode="External"/><Relationship Id="rId1" Type="http://schemas.openxmlformats.org/officeDocument/2006/relationships/slideLayout" Target="../slideLayouts/slideLayout2.xml"/><Relationship Id="rId6" Type="http://schemas.openxmlformats.org/officeDocument/2006/relationships/hyperlink" Target="http://www.w3.org/ns/org" TargetMode="External"/><Relationship Id="rId11" Type="http://schemas.openxmlformats.org/officeDocument/2006/relationships/hyperlink" Target="https://joinup.ec.europa.eu/solution/core-public-organisation-vocabulary" TargetMode="External"/><Relationship Id="rId5" Type="http://schemas.openxmlformats.org/officeDocument/2006/relationships/hyperlink" Target="http://www.w3.org/TR/vocab-org/" TargetMode="External"/><Relationship Id="rId10" Type="http://schemas.openxmlformats.org/officeDocument/2006/relationships/hyperlink" Target="https://www.w3.org/ns/locn" TargetMode="External"/><Relationship Id="rId4" Type="http://schemas.openxmlformats.org/officeDocument/2006/relationships/hyperlink" Target="https://joinup.ec.europa.eu/community/semic/description" TargetMode="External"/><Relationship Id="rId9" Type="http://schemas.openxmlformats.org/officeDocument/2006/relationships/hyperlink" Target="https://joinup.ec.europa.eu/asset/core_person/asset_release/core-person-vocabulary#download-links"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vocab.getty.edu/aat/300011154.rdf" TargetMode="External"/><Relationship Id="rId3" Type="http://schemas.openxmlformats.org/officeDocument/2006/relationships/hyperlink" Target="http://www.w3.org/TR/cooluris/" TargetMode="External"/><Relationship Id="rId7" Type="http://schemas.openxmlformats.org/officeDocument/2006/relationships/hyperlink" Target="http://vocab.getty.edu/aat/300011154.html" TargetMode="External"/><Relationship Id="rId2" Type="http://schemas.openxmlformats.org/officeDocument/2006/relationships/hyperlink" Target="http://vocab.getty.edu/doc/#Semantic_Resolution" TargetMode="External"/><Relationship Id="rId1" Type="http://schemas.openxmlformats.org/officeDocument/2006/relationships/slideLayout" Target="../slideLayouts/slideLayout2.xml"/><Relationship Id="rId6" Type="http://schemas.openxmlformats.org/officeDocument/2006/relationships/hyperlink" Target="https://bitbucket.org/fundacionctic/vapour/wiki/Home" TargetMode="External"/><Relationship Id="rId5" Type="http://schemas.openxmlformats.org/officeDocument/2006/relationships/hyperlink" Target="http://linkeddata.uriburner.com:8000/vapour" TargetMode="External"/><Relationship Id="rId4" Type="http://schemas.openxmlformats.org/officeDocument/2006/relationships/hyperlink" Target="http://www.w3.org/TR/swbp-vocab-pub/"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8" Type="http://schemas.openxmlformats.org/officeDocument/2006/relationships/hyperlink" Target="http://www.w3.org/TR/2013/REC-sparql11-results-csv-tsv-20130321" TargetMode="External"/><Relationship Id="rId3" Type="http://schemas.openxmlformats.org/officeDocument/2006/relationships/hyperlink" Target="http://www.w3.org/TR/2013/REC-sparql11-query-20130321" TargetMode="External"/><Relationship Id="rId7" Type="http://schemas.openxmlformats.org/officeDocument/2006/relationships/hyperlink" Target="http://www.w3.org/TR/2013/REC-sparql11-results-json-20130321" TargetMode="External"/><Relationship Id="rId12" Type="http://schemas.openxmlformats.org/officeDocument/2006/relationships/hyperlink" Target="http://www.w3.org/TR/2013/REC-sparql11-http-rdf-update-20130321" TargetMode="External"/><Relationship Id="rId2" Type="http://schemas.openxmlformats.org/officeDocument/2006/relationships/hyperlink" Target="http://www.w3.org/TR/2013/REC-sparql11-overview-20130321" TargetMode="External"/><Relationship Id="rId1" Type="http://schemas.openxmlformats.org/officeDocument/2006/relationships/slideLayout" Target="../slideLayouts/slideLayout2.xml"/><Relationship Id="rId6" Type="http://schemas.openxmlformats.org/officeDocument/2006/relationships/hyperlink" Target="http://www.w3.org/TR/2013/REC-sparql11-federated-query-20130321" TargetMode="External"/><Relationship Id="rId11" Type="http://schemas.openxmlformats.org/officeDocument/2006/relationships/hyperlink" Target="http://www.w3.org/TR/2013/REC-sparql11-protocol-20130321" TargetMode="External"/><Relationship Id="rId5" Type="http://schemas.openxmlformats.org/officeDocument/2006/relationships/hyperlink" Target="http://www.w3.org/TR/2013/REC-sparql11-service-description-20130321" TargetMode="External"/><Relationship Id="rId10" Type="http://schemas.openxmlformats.org/officeDocument/2006/relationships/hyperlink" Target="http://www.w3.org/TR/2013/REC-sparql11-entailment-20130321" TargetMode="External"/><Relationship Id="rId4" Type="http://schemas.openxmlformats.org/officeDocument/2006/relationships/hyperlink" Target="http://www.w3.org/TR/2013/REC-sparql11-update-20130321" TargetMode="External"/><Relationship Id="rId9" Type="http://schemas.openxmlformats.org/officeDocument/2006/relationships/hyperlink" Target="http://www.w3.org/TR/2013/REC-rdf-sparql-XMLres-20130321"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vladimiralexiev.github.io/SPARQL/sparql11-grammar.xhtml"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docs.google.com/presentation/d/1Udah3b8nc1oxjpi8XHtGX4nxIF6tlyrvo29QJkFKfgo/pub?start=true&amp;loop=false" TargetMode="External"/><Relationship Id="rId2" Type="http://schemas.openxmlformats.org/officeDocument/2006/relationships/hyperlink" Target="https://docs.google.com/document/d/1guwFHi9p4-ujFkrHF6dwMUZndzCmlX_gPyiBi6JlPTs/pub"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vocab.getty.edu/queries" TargetMode="External"/><Relationship Id="rId2" Type="http://schemas.openxmlformats.org/officeDocument/2006/relationships/hyperlink" Target="http://vocab.getty.edu/doc/#Semantic_Representation" TargetMode="Externa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opengis.net/doc/IS/geosparql/1.0" TargetMode="External"/><Relationship Id="rId2" Type="http://schemas.openxmlformats.org/officeDocument/2006/relationships/hyperlink" Target="http://graphdb.ontotext.com/documentation/standard/geosparql-support.html"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graphdb.ontotext.com/documentation/enterprise/lucene-graphdb-connector.html" TargetMode="External"/><Relationship Id="rId2" Type="http://schemas.openxmlformats.org/officeDocument/2006/relationships/hyperlink" Target="http://graphdb.ontotext.com/documentation/enterprise/graphdb-connectors.html" TargetMode="External"/><Relationship Id="rId1" Type="http://schemas.openxmlformats.org/officeDocument/2006/relationships/slideLayout" Target="../slideLayouts/slideLayout2.xml"/><Relationship Id="rId5" Type="http://schemas.openxmlformats.org/officeDocument/2006/relationships/hyperlink" Target="http://graphdb.ontotext.com/documentation/enterprise/solr-graphdb-connector.html" TargetMode="External"/><Relationship Id="rId4" Type="http://schemas.openxmlformats.org/officeDocument/2006/relationships/hyperlink" Target="http://graphdb.ontotext.com/documentation/enterprise/elasticsearch-graphdb-connector.html"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efd.ontotext.com/ap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vocab.getty.edu/aat/300011154"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vocab.getty.edu/queries#Stop-Word_Removal" TargetMode="External"/><Relationship Id="rId2" Type="http://schemas.openxmlformats.org/officeDocument/2006/relationships/hyperlink" Target="http://vocab.getty.edu/queries#Full_Text_Search_Query" TargetMode="Externa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hyperlink" Target="http://vocab.getty.edu/queries#Exact-Match_Full_Text_Search_Query" TargetMode="External"/><Relationship Id="rId4" Type="http://schemas.openxmlformats.org/officeDocument/2006/relationships/hyperlink" Target="http://vocab.getty.edu/queries#Case-insensitive_Full_Text_Search_Query"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hyperlink" Target="http://lov.okfn.org/dataset/lov/terms?tag=IoT" TargetMode="External"/><Relationship Id="rId2" Type="http://schemas.openxmlformats.org/officeDocument/2006/relationships/hyperlink" Target="http://lov.okfn.org/dataset/lov/terms?q=sensor"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www.posccaesar.org/wiki/ISO15926" TargetMode="External"/><Relationship Id="rId2" Type="http://schemas.openxmlformats.org/officeDocument/2006/relationships/hyperlink" Target="https://en.wikipedia.org/wiki/ISO_15926" TargetMode="External"/><Relationship Id="rId1" Type="http://schemas.openxmlformats.org/officeDocument/2006/relationships/slideLayout" Target="../slideLayouts/slideLayout2.xml"/><Relationship Id="rId4" Type="http://schemas.openxmlformats.org/officeDocument/2006/relationships/hyperlink" Target="http://15926.org/"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www.w3.org/WoT/IG/" TargetMode="External"/><Relationship Id="rId2" Type="http://schemas.openxmlformats.org/officeDocument/2006/relationships/hyperlink" Target="https://www.w3.org/WoT/" TargetMode="External"/><Relationship Id="rId1" Type="http://schemas.openxmlformats.org/officeDocument/2006/relationships/slideLayout" Target="../slideLayouts/slideLayout2.xml"/><Relationship Id="rId4" Type="http://schemas.openxmlformats.org/officeDocument/2006/relationships/hyperlink" Target="https://www.w3.org/WoT/WG/"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w3.org/community/owled/files/2016/11/OWLED-ORE-2016_paper_5.pdf"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hyperlink" Target="http://www.qudt.org/release2/qudt-catalog.html" TargetMode="External"/><Relationship Id="rId13" Type="http://schemas.openxmlformats.org/officeDocument/2006/relationships/hyperlink" Target="http://ci.emse.fr/multidimensional-quantity/index.html" TargetMode="External"/><Relationship Id="rId3" Type="http://schemas.openxmlformats.org/officeDocument/2006/relationships/hyperlink" Target="https://semtools.ecoinformatics.org/oboe" TargetMode="External"/><Relationship Id="rId7" Type="http://schemas.openxmlformats.org/officeDocument/2006/relationships/hyperlink" Target="https://www.w3.org/2005/Incubator/ssn/ssnx/qu/" TargetMode="External"/><Relationship Id="rId12" Type="http://schemas.openxmlformats.org/officeDocument/2006/relationships/hyperlink" Target="https://academic.oup.com/database/article/doi/10.1093/database/bas033/436825/The-Units-Ontology-a-tool-for-integrating-units-of" TargetMode="External"/><Relationship Id="rId2" Type="http://schemas.openxmlformats.org/officeDocument/2006/relationships/hyperlink" Target="http://idi.fundacionctic.org/muo/" TargetMode="External"/><Relationship Id="rId16" Type="http://schemas.openxmlformats.org/officeDocument/2006/relationships/hyperlink" Target="https://ci.mines-stetienne.fr/lindt/" TargetMode="External"/><Relationship Id="rId1" Type="http://schemas.openxmlformats.org/officeDocument/2006/relationships/slideLayout" Target="../slideLayouts/slideLayout2.xml"/><Relationship Id="rId6" Type="http://schemas.openxmlformats.org/officeDocument/2006/relationships/hyperlink" Target="http://www.semantic-web-journal.net/content/ontology-units-measure-and-related-concepts" TargetMode="External"/><Relationship Id="rId11" Type="http://schemas.openxmlformats.org/officeDocument/2006/relationships/hyperlink" Target="http://purl.obolibrary.org/obo/pato.owl" TargetMode="External"/><Relationship Id="rId5" Type="http://schemas.openxmlformats.org/officeDocument/2006/relationships/hyperlink" Target="http://library.wur.nl/WebQuery/clc/directlink/2029842" TargetMode="External"/><Relationship Id="rId15" Type="http://schemas.openxmlformats.org/officeDocument/2006/relationships/hyperlink" Target="http://ci.emse.fr/multidimensional-quantity/paper.pdf" TargetMode="External"/><Relationship Id="rId10" Type="http://schemas.openxmlformats.org/officeDocument/2006/relationships/hyperlink" Target="http://purl.obolibrary.org/obo/uo.owl" TargetMode="External"/><Relationship Id="rId4" Type="http://schemas.openxmlformats.org/officeDocument/2006/relationships/hyperlink" Target="http://www.wurvoc.org/vocabularies/om-1.8/" TargetMode="External"/><Relationship Id="rId9" Type="http://schemas.openxmlformats.org/officeDocument/2006/relationships/hyperlink" Target="http://sweet.jpl.nasa.gov/" TargetMode="External"/><Relationship Id="rId14" Type="http://schemas.openxmlformats.org/officeDocument/2006/relationships/hyperlink" Target="https://github.com/thesmartenergy/mdq-ontology-site/tree/master/src/main/resources/ontology"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www.linkedmodel.org/catalog/qudt/1.1/index.html" TargetMode="External"/><Relationship Id="rId2" Type="http://schemas.openxmlformats.org/officeDocument/2006/relationships/hyperlink" Target="https://www.unece.org/fileadmin/DAM/cefact/recommendations/rec20/rec20_Rev11e_2015.xls" TargetMode="External"/><Relationship Id="rId1" Type="http://schemas.openxmlformats.org/officeDocument/2006/relationships/slideLayout" Target="../slideLayouts/slideLayout2.xml"/><Relationship Id="rId4" Type="http://schemas.openxmlformats.org/officeDocument/2006/relationships/hyperlink" Target="http://www.qudt.org/release2/qudt-catalog.html" TargetMode="External"/></Relationships>
</file>

<file path=ppt/slides/_rels/slide78.xml.rels><?xml version="1.0" encoding="UTF-8" standalone="yes"?>
<Relationships xmlns="http://schemas.openxmlformats.org/package/2006/relationships"><Relationship Id="rId8" Type="http://schemas.openxmlformats.org/officeDocument/2006/relationships/hyperlink" Target="https://ci.mines-stetienne.fr/lindt/v2/custom_datatypes.html#on-apache-jena" TargetMode="External"/><Relationship Id="rId3" Type="http://schemas.openxmlformats.org/officeDocument/2006/relationships/hyperlink" Target="http://www.maxime-lefrancois.info/docs/LefrancoisZimmermann-ESWC2016-Supporting.pdf" TargetMode="External"/><Relationship Id="rId7" Type="http://schemas.openxmlformats.org/officeDocument/2006/relationships/hyperlink" Target="https://github.com/OpenSensingCity/jena-ucum" TargetMode="External"/><Relationship Id="rId2" Type="http://schemas.openxmlformats.org/officeDocument/2006/relationships/hyperlink" Target="https://ci.mines-stetienne.fr/lindt/" TargetMode="External"/><Relationship Id="rId1" Type="http://schemas.openxmlformats.org/officeDocument/2006/relationships/slideLayout" Target="../slideLayouts/slideLayout2.xml"/><Relationship Id="rId6" Type="http://schemas.openxmlformats.org/officeDocument/2006/relationships/hyperlink" Target="https://github.com/thesmartenergy/jena" TargetMode="External"/><Relationship Id="rId5" Type="http://schemas.openxmlformats.org/officeDocument/2006/relationships/hyperlink" Target="https://ci.mines-stetienne.fr/lindt/v2/custom_datatypes.html" TargetMode="External"/><Relationship Id="rId4" Type="http://schemas.openxmlformats.org/officeDocument/2006/relationships/hyperlink" Target="https://ci.mines-stetienne.fr/lindt/spec.html" TargetMode="External"/><Relationship Id="rId9" Type="http://schemas.openxmlformats.org/officeDocument/2006/relationships/hyperlink" Target="https://ci.mines-stetienne.fr/lindt/playground.html"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ci.mines-stetienne.fr/lindt/playground.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ontorule-project.eu/parrot/parrot?documentUri=http://vocab.getty.edu/aat/300011154"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hyperlink" Target="http://iospress.metapress.com/content/k430t41701x2" TargetMode="External"/><Relationship Id="rId3" Type="http://schemas.openxmlformats.org/officeDocument/2006/relationships/hyperlink" Target="http://www.semantic-web-journal.net/blog/swj-5-years-most-cited-papers" TargetMode="External"/><Relationship Id="rId7" Type="http://schemas.openxmlformats.org/officeDocument/2006/relationships/hyperlink" Target="http://www.semantic-web-journal.net/content/dbpedia-large-scale-multilingual-knowledge-base-extracted-wikipedia-0" TargetMode="External"/><Relationship Id="rId2" Type="http://schemas.openxmlformats.org/officeDocument/2006/relationships/hyperlink" Target="http://www.semantic-web-journal.net/" TargetMode="External"/><Relationship Id="rId1" Type="http://schemas.openxmlformats.org/officeDocument/2006/relationships/slideLayout" Target="../slideLayouts/slideLayout2.xml"/><Relationship Id="rId6" Type="http://schemas.openxmlformats.org/officeDocument/2006/relationships/hyperlink" Target="http://www.semantic-web-journal.net/content/new-submission-owlim-family-scalable-semantic-repositories" TargetMode="External"/><Relationship Id="rId5" Type="http://schemas.openxmlformats.org/officeDocument/2006/relationships/hyperlink" Target="http://iospress.metapress.com/content/uh34rl715012/" TargetMode="External"/><Relationship Id="rId10" Type="http://schemas.openxmlformats.org/officeDocument/2006/relationships/hyperlink" Target="http://iospress.metapress.com/content/t55007740568" TargetMode="External"/><Relationship Id="rId4" Type="http://schemas.openxmlformats.org/officeDocument/2006/relationships/hyperlink" Target="http://www.semantic-web-journal.net/content/new-submission-owl-api-java-api-owl-ontologies" TargetMode="External"/><Relationship Id="rId9" Type="http://schemas.openxmlformats.org/officeDocument/2006/relationships/hyperlink" Target="http://www.semantic-web-journal.net/content/making-sense-social-media-streams-through-semantics-survey"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C25063E3-3AD1-45B3-9767-02C3DC59BC2A}"/>
              </a:ext>
            </a:extLst>
          </p:cNvPr>
          <p:cNvSpPr>
            <a:spLocks noGrp="1"/>
          </p:cNvSpPr>
          <p:nvPr>
            <p:ph type="subTitle" idx="1"/>
          </p:nvPr>
        </p:nvSpPr>
        <p:spPr/>
        <p:txBody>
          <a:bodyPr/>
          <a:lstStyle/>
          <a:p>
            <a:r>
              <a:rPr lang="en-US" dirty="0"/>
              <a:t>Vladimir Alexiev, PhD, PMP</a:t>
            </a:r>
            <a:br>
              <a:rPr lang="en-US" dirty="0"/>
            </a:br>
            <a:r>
              <a:rPr lang="en-US" dirty="0"/>
              <a:t>Created 25 Oct 2017, Updated 16 Apr 2018</a:t>
            </a:r>
          </a:p>
        </p:txBody>
      </p:sp>
      <p:sp>
        <p:nvSpPr>
          <p:cNvPr id="5" name="Title 4">
            <a:extLst>
              <a:ext uri="{FF2B5EF4-FFF2-40B4-BE49-F238E27FC236}">
                <a16:creationId xmlns:a16="http://schemas.microsoft.com/office/drawing/2014/main" id="{543C091F-4847-4C30-A507-5BD17E3E62D3}"/>
              </a:ext>
            </a:extLst>
          </p:cNvPr>
          <p:cNvSpPr>
            <a:spLocks noGrp="1"/>
          </p:cNvSpPr>
          <p:nvPr>
            <p:ph type="ctrTitle" sz="quarter"/>
          </p:nvPr>
        </p:nvSpPr>
        <p:spPr/>
        <p:txBody>
          <a:bodyPr/>
          <a:lstStyle/>
          <a:p>
            <a:r>
              <a:rPr lang="en-US" dirty="0"/>
              <a:t>Practical Semantic Modeling,</a:t>
            </a:r>
            <a:br>
              <a:rPr lang="en-US" dirty="0"/>
            </a:br>
            <a:r>
              <a:rPr lang="en-US" dirty="0"/>
              <a:t>SPARQL, RDF Shapes, IoT/</a:t>
            </a:r>
            <a:r>
              <a:rPr lang="en-US" dirty="0" err="1"/>
              <a:t>WoT</a:t>
            </a:r>
            <a:r>
              <a:rPr lang="en-US" dirty="0"/>
              <a:t>/</a:t>
            </a:r>
            <a:r>
              <a:rPr lang="en-US" dirty="0" err="1"/>
              <a:t>UoM</a:t>
            </a:r>
            <a:endParaRPr lang="en-US" dirty="0"/>
          </a:p>
        </p:txBody>
      </p:sp>
      <p:sp>
        <p:nvSpPr>
          <p:cNvPr id="4" name="Slide Number Placeholder 3">
            <a:extLst>
              <a:ext uri="{FF2B5EF4-FFF2-40B4-BE49-F238E27FC236}">
                <a16:creationId xmlns:a16="http://schemas.microsoft.com/office/drawing/2014/main" id="{5756DBAE-2CD8-4980-BB63-3D636858C12A}"/>
              </a:ext>
            </a:extLst>
          </p:cNvPr>
          <p:cNvSpPr>
            <a:spLocks noGrp="1"/>
          </p:cNvSpPr>
          <p:nvPr>
            <p:ph type="sldNum" sz="quarter" idx="4294967295"/>
          </p:nvPr>
        </p:nvSpPr>
        <p:spPr>
          <a:xfrm>
            <a:off x="11190288" y="6429375"/>
            <a:ext cx="998537" cy="304800"/>
          </a:xfrm>
        </p:spPr>
        <p:txBody>
          <a:bodyPr/>
          <a:lstStyle/>
          <a:p>
            <a:pPr>
              <a:defRPr/>
            </a:pPr>
            <a:r>
              <a:rPr lang="en-GB"/>
              <a:t>#</a:t>
            </a:r>
            <a:fld id="{4DC62D42-DB1E-4AC6-9690-7943078DD941}" type="slidenum">
              <a:rPr lang="en-GB" smtClean="0"/>
              <a:pPr>
                <a:defRPr/>
              </a:pPr>
              <a:t>1</a:t>
            </a:fld>
            <a:endParaRPr lang="en-GB"/>
          </a:p>
        </p:txBody>
      </p:sp>
      <p:pic>
        <p:nvPicPr>
          <p:cNvPr id="8" name="Picture 7">
            <a:extLst>
              <a:ext uri="{FF2B5EF4-FFF2-40B4-BE49-F238E27FC236}">
                <a16:creationId xmlns:a16="http://schemas.microsoft.com/office/drawing/2014/main" id="{9F312B29-117A-452A-8255-9735A4C0FE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6478" y="980728"/>
            <a:ext cx="3530557" cy="741417"/>
          </a:xfrm>
          <a:prstGeom prst="rect">
            <a:avLst/>
          </a:prstGeom>
        </p:spPr>
      </p:pic>
    </p:spTree>
    <p:extLst>
      <p:ext uri="{BB962C8B-B14F-4D97-AF65-F5344CB8AC3E}">
        <p14:creationId xmlns:p14="http://schemas.microsoft.com/office/powerpoint/2010/main" val="989290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1402B-5099-4068-A365-888201689AC0}"/>
              </a:ext>
            </a:extLst>
          </p:cNvPr>
          <p:cNvSpPr>
            <a:spLocks noGrp="1"/>
          </p:cNvSpPr>
          <p:nvPr>
            <p:ph type="title"/>
          </p:nvPr>
        </p:nvSpPr>
        <p:spPr/>
        <p:txBody>
          <a:bodyPr/>
          <a:lstStyle/>
          <a:p>
            <a:r>
              <a:rPr lang="en-US" dirty="0"/>
              <a:t>Business-Meaningful Entities (3)</a:t>
            </a:r>
          </a:p>
        </p:txBody>
      </p:sp>
      <p:sp>
        <p:nvSpPr>
          <p:cNvPr id="3" name="Content Placeholder 2">
            <a:extLst>
              <a:ext uri="{FF2B5EF4-FFF2-40B4-BE49-F238E27FC236}">
                <a16:creationId xmlns:a16="http://schemas.microsoft.com/office/drawing/2014/main" id="{1B1F1FD5-A7F7-4783-99E0-9745841145C9}"/>
              </a:ext>
            </a:extLst>
          </p:cNvPr>
          <p:cNvSpPr>
            <a:spLocks noGrp="1"/>
          </p:cNvSpPr>
          <p:nvPr>
            <p:ph idx="1"/>
          </p:nvPr>
        </p:nvSpPr>
        <p:spPr/>
        <p:txBody>
          <a:bodyPr/>
          <a:lstStyle/>
          <a:p>
            <a:r>
              <a:rPr lang="en-US" dirty="0"/>
              <a:t>Same info at </a:t>
            </a:r>
            <a:r>
              <a:rPr lang="en-US" dirty="0">
                <a:hlinkClick r:id="rId2"/>
              </a:rPr>
              <a:t>Getty website</a:t>
            </a:r>
            <a:r>
              <a:rPr lang="en-US" dirty="0"/>
              <a:t> (2 more pages)</a:t>
            </a:r>
          </a:p>
        </p:txBody>
      </p:sp>
      <p:sp>
        <p:nvSpPr>
          <p:cNvPr id="4" name="Slide Number Placeholder 3">
            <a:extLst>
              <a:ext uri="{FF2B5EF4-FFF2-40B4-BE49-F238E27FC236}">
                <a16:creationId xmlns:a16="http://schemas.microsoft.com/office/drawing/2014/main" id="{91C8FC73-D27A-4384-89C0-006CBC6C2D23}"/>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10</a:t>
            </a:fld>
            <a:endParaRPr lang="en-GB"/>
          </a:p>
        </p:txBody>
      </p:sp>
      <p:pic>
        <p:nvPicPr>
          <p:cNvPr id="5" name="Picture 4">
            <a:extLst>
              <a:ext uri="{FF2B5EF4-FFF2-40B4-BE49-F238E27FC236}">
                <a16:creationId xmlns:a16="http://schemas.microsoft.com/office/drawing/2014/main" id="{A87C7AEE-2FC9-4FA1-9DCE-1EA2DE2388C1}"/>
              </a:ext>
            </a:extLst>
          </p:cNvPr>
          <p:cNvPicPr>
            <a:picLocks noChangeAspect="1"/>
          </p:cNvPicPr>
          <p:nvPr/>
        </p:nvPicPr>
        <p:blipFill>
          <a:blip r:embed="rId3"/>
          <a:stretch>
            <a:fillRect/>
          </a:stretch>
        </p:blipFill>
        <p:spPr>
          <a:xfrm>
            <a:off x="3286100" y="1700808"/>
            <a:ext cx="5328592" cy="4612811"/>
          </a:xfrm>
          <a:prstGeom prst="rect">
            <a:avLst/>
          </a:prstGeom>
        </p:spPr>
      </p:pic>
    </p:spTree>
    <p:extLst>
      <p:ext uri="{BB962C8B-B14F-4D97-AF65-F5344CB8AC3E}">
        <p14:creationId xmlns:p14="http://schemas.microsoft.com/office/powerpoint/2010/main" val="1996352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DA311-FFA8-4932-B293-1342F846AF3B}"/>
              </a:ext>
            </a:extLst>
          </p:cNvPr>
          <p:cNvSpPr>
            <a:spLocks noGrp="1"/>
          </p:cNvSpPr>
          <p:nvPr>
            <p:ph type="title"/>
          </p:nvPr>
        </p:nvSpPr>
        <p:spPr/>
        <p:txBody>
          <a:bodyPr/>
          <a:lstStyle/>
          <a:p>
            <a:r>
              <a:rPr lang="en-US" dirty="0"/>
              <a:t>Business-Meaningful Entities (4)</a:t>
            </a:r>
          </a:p>
        </p:txBody>
      </p:sp>
      <p:sp>
        <p:nvSpPr>
          <p:cNvPr id="3" name="Content Placeholder 2">
            <a:extLst>
              <a:ext uri="{FF2B5EF4-FFF2-40B4-BE49-F238E27FC236}">
                <a16:creationId xmlns:a16="http://schemas.microsoft.com/office/drawing/2014/main" id="{79E0A05E-4C34-4FCF-8029-26AA001388E8}"/>
              </a:ext>
            </a:extLst>
          </p:cNvPr>
          <p:cNvSpPr>
            <a:spLocks noGrp="1"/>
          </p:cNvSpPr>
          <p:nvPr>
            <p:ph idx="1"/>
          </p:nvPr>
        </p:nvSpPr>
        <p:spPr/>
        <p:txBody>
          <a:bodyPr/>
          <a:lstStyle/>
          <a:p>
            <a:r>
              <a:rPr lang="en-US" dirty="0"/>
              <a:t>The </a:t>
            </a:r>
            <a:r>
              <a:rPr lang="en-US" dirty="0">
                <a:hlinkClick r:id="rId2"/>
              </a:rPr>
              <a:t>following info</a:t>
            </a:r>
            <a:r>
              <a:rPr lang="en-US" dirty="0"/>
              <a:t> is returned (all statements at each node):</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D2EE01E-15C3-414B-8B33-08D83AEE2C19}"/>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11</a:t>
            </a:fld>
            <a:endParaRPr lang="en-GB"/>
          </a:p>
        </p:txBody>
      </p:sp>
      <p:pic>
        <p:nvPicPr>
          <p:cNvPr id="6" name="Picture 5">
            <a:extLst>
              <a:ext uri="{FF2B5EF4-FFF2-40B4-BE49-F238E27FC236}">
                <a16:creationId xmlns:a16="http://schemas.microsoft.com/office/drawing/2014/main" id="{20B3E276-3EDF-458D-83F5-74D00829C8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40" y="1628800"/>
            <a:ext cx="11639028" cy="3386516"/>
          </a:xfrm>
          <a:prstGeom prst="rect">
            <a:avLst/>
          </a:prstGeom>
        </p:spPr>
      </p:pic>
    </p:spTree>
    <p:extLst>
      <p:ext uri="{BB962C8B-B14F-4D97-AF65-F5344CB8AC3E}">
        <p14:creationId xmlns:p14="http://schemas.microsoft.com/office/powerpoint/2010/main" val="689555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E4903-0122-4464-9255-400A77D53503}"/>
              </a:ext>
            </a:extLst>
          </p:cNvPr>
          <p:cNvSpPr>
            <a:spLocks noGrp="1"/>
          </p:cNvSpPr>
          <p:nvPr>
            <p:ph type="title"/>
          </p:nvPr>
        </p:nvSpPr>
        <p:spPr/>
        <p:txBody>
          <a:bodyPr/>
          <a:lstStyle/>
          <a:p>
            <a:r>
              <a:rPr lang="en-US" dirty="0"/>
              <a:t>Business-Meaningful Entities (5) Best Practices</a:t>
            </a:r>
          </a:p>
        </p:txBody>
      </p:sp>
      <p:sp>
        <p:nvSpPr>
          <p:cNvPr id="3" name="Content Placeholder 2">
            <a:extLst>
              <a:ext uri="{FF2B5EF4-FFF2-40B4-BE49-F238E27FC236}">
                <a16:creationId xmlns:a16="http://schemas.microsoft.com/office/drawing/2014/main" id="{695FCA0F-35E9-4DBC-B510-9737CDDE52DA}"/>
              </a:ext>
            </a:extLst>
          </p:cNvPr>
          <p:cNvSpPr>
            <a:spLocks noGrp="1"/>
          </p:cNvSpPr>
          <p:nvPr>
            <p:ph idx="1"/>
          </p:nvPr>
        </p:nvSpPr>
        <p:spPr/>
        <p:txBody>
          <a:bodyPr/>
          <a:lstStyle/>
          <a:p>
            <a:r>
              <a:rPr lang="en-US" dirty="0"/>
              <a:t>DESCRIBE should return the same full entity</a:t>
            </a:r>
          </a:p>
          <a:p>
            <a:pPr lvl="1"/>
            <a:r>
              <a:rPr lang="en-US" dirty="0"/>
              <a:t>SPARQL leaves DESCRIBE under-specified</a:t>
            </a:r>
          </a:p>
          <a:p>
            <a:pPr lvl="1"/>
            <a:r>
              <a:rPr lang="en-US" dirty="0"/>
              <a:t>Many repositories return Compound Bounded Description (CBD) and Symmetric Compound Bounded Description (SCBD)</a:t>
            </a:r>
          </a:p>
          <a:p>
            <a:pPr lvl="1"/>
            <a:r>
              <a:rPr lang="en-US" dirty="0"/>
              <a:t>But these use Blank nodes to describe the subsidiary data</a:t>
            </a:r>
          </a:p>
          <a:p>
            <a:pPr lvl="1"/>
            <a:r>
              <a:rPr lang="en-US" dirty="0"/>
              <a:t>While Blank nodes make other sorts of trouble (the data is </a:t>
            </a:r>
            <a:r>
              <a:rPr lang="en-US" dirty="0" err="1"/>
              <a:t>harded</a:t>
            </a:r>
            <a:r>
              <a:rPr lang="en-US" dirty="0"/>
              <a:t> to debug)</a:t>
            </a:r>
          </a:p>
          <a:p>
            <a:r>
              <a:rPr lang="en-US" dirty="0"/>
              <a:t>Using RDF standards ensures that third party apps can display and use this data.</a:t>
            </a:r>
          </a:p>
          <a:p>
            <a:endParaRPr lang="en-US" dirty="0"/>
          </a:p>
        </p:txBody>
      </p:sp>
      <p:sp>
        <p:nvSpPr>
          <p:cNvPr id="4" name="Slide Number Placeholder 3">
            <a:extLst>
              <a:ext uri="{FF2B5EF4-FFF2-40B4-BE49-F238E27FC236}">
                <a16:creationId xmlns:a16="http://schemas.microsoft.com/office/drawing/2014/main" id="{81AF8F02-AF28-4F36-8232-F7831BA1C649}"/>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12</a:t>
            </a:fld>
            <a:endParaRPr lang="en-GB"/>
          </a:p>
        </p:txBody>
      </p:sp>
    </p:spTree>
    <p:extLst>
      <p:ext uri="{BB962C8B-B14F-4D97-AF65-F5344CB8AC3E}">
        <p14:creationId xmlns:p14="http://schemas.microsoft.com/office/powerpoint/2010/main" val="3112036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FF27B-6402-4C3F-9BD9-CC908D2BDB4D}"/>
              </a:ext>
            </a:extLst>
          </p:cNvPr>
          <p:cNvSpPr>
            <a:spLocks noGrp="1"/>
          </p:cNvSpPr>
          <p:nvPr>
            <p:ph type="title"/>
          </p:nvPr>
        </p:nvSpPr>
        <p:spPr/>
        <p:txBody>
          <a:bodyPr/>
          <a:lstStyle/>
          <a:p>
            <a:r>
              <a:rPr lang="en-US" dirty="0"/>
              <a:t>RDF Terms: URIs</a:t>
            </a:r>
          </a:p>
        </p:txBody>
      </p:sp>
      <p:sp>
        <p:nvSpPr>
          <p:cNvPr id="3" name="Content Placeholder 2">
            <a:extLst>
              <a:ext uri="{FF2B5EF4-FFF2-40B4-BE49-F238E27FC236}">
                <a16:creationId xmlns:a16="http://schemas.microsoft.com/office/drawing/2014/main" id="{EC65A8F9-EAE1-4E7B-B801-17E00EDF6784}"/>
              </a:ext>
            </a:extLst>
          </p:cNvPr>
          <p:cNvSpPr>
            <a:spLocks noGrp="1"/>
          </p:cNvSpPr>
          <p:nvPr>
            <p:ph idx="1"/>
          </p:nvPr>
        </p:nvSpPr>
        <p:spPr/>
        <p:txBody>
          <a:bodyPr/>
          <a:lstStyle/>
          <a:p>
            <a:r>
              <a:rPr lang="en-US" dirty="0"/>
              <a:t>RDF graphs are made of triples (S,P,O) or quads (S,P,O,G) and three kinds of terms:</a:t>
            </a:r>
          </a:p>
          <a:p>
            <a:r>
              <a:rPr lang="en-US" dirty="0"/>
              <a:t>URI (IRI): used in any position (S,P,O,G), HTTP URL/IRI preferred</a:t>
            </a:r>
          </a:p>
          <a:p>
            <a:pPr lvl="1"/>
            <a:r>
              <a:rPr lang="en-US" dirty="0">
                <a:hlinkClick r:id="rId2"/>
              </a:rPr>
              <a:t>&lt;http://dbpedia.org/resource/Protégé_(software)&gt;</a:t>
            </a:r>
            <a:r>
              <a:rPr lang="en-US" dirty="0"/>
              <a:t> (</a:t>
            </a:r>
            <a:r>
              <a:rPr lang="en-US" b="1" dirty="0"/>
              <a:t>not </a:t>
            </a:r>
            <a:r>
              <a:rPr lang="en-US" dirty="0"/>
              <a:t>/page)</a:t>
            </a:r>
          </a:p>
          <a:p>
            <a:pPr lvl="1"/>
            <a:r>
              <a:rPr lang="en-US" dirty="0">
                <a:hlinkClick r:id="rId3"/>
              </a:rPr>
              <a:t>&lt;http://www.wikidata.org/entity/Q2066865&gt;</a:t>
            </a:r>
            <a:r>
              <a:rPr lang="en-US" dirty="0"/>
              <a:t> (</a:t>
            </a:r>
            <a:r>
              <a:rPr lang="en-US" b="1" dirty="0"/>
              <a:t>not</a:t>
            </a:r>
            <a:r>
              <a:rPr lang="en-US" dirty="0"/>
              <a:t> /wiki)</a:t>
            </a:r>
          </a:p>
          <a:p>
            <a:pPr lvl="1"/>
            <a:r>
              <a:rPr lang="en-US" dirty="0">
                <a:hlinkClick r:id="rId4"/>
              </a:rPr>
              <a:t>&lt;http://bg.dbpedia.org/resource/</a:t>
            </a:r>
            <a:r>
              <a:rPr lang="bg-BG" dirty="0">
                <a:hlinkClick r:id="rId4"/>
              </a:rPr>
              <a:t>Левски&gt;</a:t>
            </a:r>
            <a:r>
              <a:rPr lang="en-US" dirty="0"/>
              <a:t> (any UTF8 allowed) </a:t>
            </a:r>
          </a:p>
          <a:p>
            <a:pPr lvl="1"/>
            <a:r>
              <a:rPr lang="en-US" dirty="0">
                <a:hlinkClick r:id="rId5"/>
              </a:rPr>
              <a:t>&lt;http://dbpedia.org/ontology/abstract&gt;</a:t>
            </a:r>
            <a:r>
              <a:rPr lang="en-US" dirty="0"/>
              <a:t> (e.g. property)</a:t>
            </a:r>
          </a:p>
          <a:p>
            <a:pPr lvl="1"/>
            <a:r>
              <a:rPr lang="en-US" dirty="0">
                <a:hlinkClick r:id="rId6"/>
              </a:rPr>
              <a:t>&lt;http://www.w3.org/2002/07/owl#sameAs&gt;</a:t>
            </a:r>
            <a:r>
              <a:rPr lang="en-US" dirty="0"/>
              <a:t> (slash vs hash)</a:t>
            </a:r>
          </a:p>
          <a:p>
            <a:pPr lvl="1"/>
            <a:r>
              <a:rPr lang="en-US" dirty="0">
                <a:hlinkClick r:id="rId7"/>
              </a:rPr>
              <a:t>&lt;mailto:Vladimir.Alexiev@ontotext.com&gt;</a:t>
            </a:r>
            <a:r>
              <a:rPr lang="en-US" dirty="0"/>
              <a:t> (email)</a:t>
            </a:r>
          </a:p>
          <a:p>
            <a:pPr lvl="1"/>
            <a:r>
              <a:rPr lang="en-US" dirty="0">
                <a:hlinkClick r:id="rId8"/>
              </a:rPr>
              <a:t>&lt;</a:t>
            </a:r>
            <a:r>
              <a:rPr lang="en-US" dirty="0" err="1">
                <a:hlinkClick r:id="rId8"/>
              </a:rPr>
              <a:t>tel</a:t>
            </a:r>
            <a:r>
              <a:rPr lang="en-US" dirty="0">
                <a:hlinkClick r:id="rId8"/>
              </a:rPr>
              <a:t>:+359123456789&gt;</a:t>
            </a:r>
            <a:r>
              <a:rPr lang="en-US" dirty="0"/>
              <a:t> (phone)</a:t>
            </a:r>
          </a:p>
          <a:p>
            <a:pPr lvl="1"/>
            <a:r>
              <a:rPr lang="en-US" dirty="0"/>
              <a:t>&lt;geo:21.2413,42.37858&gt; (geo location)</a:t>
            </a:r>
          </a:p>
          <a:p>
            <a:r>
              <a:rPr lang="en-US" dirty="0"/>
              <a:t>Slash requests individual resource, used when there are many</a:t>
            </a:r>
          </a:p>
          <a:p>
            <a:r>
              <a:rPr lang="en-US" dirty="0"/>
              <a:t>Hash requests the whole “file”, used often for ontologies</a:t>
            </a:r>
          </a:p>
        </p:txBody>
      </p:sp>
      <p:sp>
        <p:nvSpPr>
          <p:cNvPr id="4" name="Slide Number Placeholder 3">
            <a:extLst>
              <a:ext uri="{FF2B5EF4-FFF2-40B4-BE49-F238E27FC236}">
                <a16:creationId xmlns:a16="http://schemas.microsoft.com/office/drawing/2014/main" id="{88668845-B050-4DAB-B61F-E34C3D19E0EF}"/>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13</a:t>
            </a:fld>
            <a:endParaRPr lang="en-GB"/>
          </a:p>
        </p:txBody>
      </p:sp>
    </p:spTree>
    <p:extLst>
      <p:ext uri="{BB962C8B-B14F-4D97-AF65-F5344CB8AC3E}">
        <p14:creationId xmlns:p14="http://schemas.microsoft.com/office/powerpoint/2010/main" val="3128508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4A553-8961-47A6-9371-F615278F2829}"/>
              </a:ext>
            </a:extLst>
          </p:cNvPr>
          <p:cNvSpPr>
            <a:spLocks noGrp="1"/>
          </p:cNvSpPr>
          <p:nvPr>
            <p:ph type="title"/>
          </p:nvPr>
        </p:nvSpPr>
        <p:spPr/>
        <p:txBody>
          <a:bodyPr/>
          <a:lstStyle/>
          <a:p>
            <a:r>
              <a:rPr lang="en-US" dirty="0"/>
              <a:t>RDF Terms: Blank Nodes, Literals</a:t>
            </a:r>
          </a:p>
        </p:txBody>
      </p:sp>
      <p:sp>
        <p:nvSpPr>
          <p:cNvPr id="3" name="Content Placeholder 2">
            <a:extLst>
              <a:ext uri="{FF2B5EF4-FFF2-40B4-BE49-F238E27FC236}">
                <a16:creationId xmlns:a16="http://schemas.microsoft.com/office/drawing/2014/main" id="{A8C8804A-EAD8-4E63-83B0-1622AF75E558}"/>
              </a:ext>
            </a:extLst>
          </p:cNvPr>
          <p:cNvSpPr>
            <a:spLocks noGrp="1"/>
          </p:cNvSpPr>
          <p:nvPr>
            <p:ph idx="1"/>
          </p:nvPr>
        </p:nvSpPr>
        <p:spPr/>
        <p:txBody>
          <a:bodyPr/>
          <a:lstStyle/>
          <a:p>
            <a:r>
              <a:rPr lang="en-US" dirty="0"/>
              <a:t>Blank nodes: used for resources (S,O). Unique in file only, local name doesn’t matter</a:t>
            </a:r>
          </a:p>
          <a:p>
            <a:pPr lvl="1"/>
            <a:r>
              <a:rPr lang="en-US" dirty="0"/>
              <a:t>_:ab134f13dc. Could be translated to e.g.</a:t>
            </a:r>
          </a:p>
          <a:p>
            <a:pPr lvl="1"/>
            <a:r>
              <a:rPr lang="en-US" dirty="0"/>
              <a:t>_:foo on export</a:t>
            </a:r>
          </a:p>
          <a:p>
            <a:pPr lvl="1"/>
            <a:r>
              <a:rPr lang="en-US" dirty="0"/>
              <a:t>But two instances of _:ab134f13dc will be translated to the same _:foo</a:t>
            </a:r>
          </a:p>
          <a:p>
            <a:pPr lvl="1"/>
            <a:r>
              <a:rPr lang="en-US" dirty="0"/>
              <a:t>Use only if you’re too lazy to mint intermediate URIs. But useful in SPARQL and hand-written Turtle</a:t>
            </a:r>
          </a:p>
          <a:p>
            <a:r>
              <a:rPr lang="en-US" dirty="0"/>
              <a:t>Literals: string with optional datatype or language</a:t>
            </a:r>
          </a:p>
          <a:p>
            <a:pPr lvl="1"/>
            <a:r>
              <a:rPr lang="en-US" dirty="0"/>
              <a:t>"foo" : plain string</a:t>
            </a:r>
          </a:p>
          <a:p>
            <a:pPr lvl="1"/>
            <a:r>
              <a:rPr lang="en-US" dirty="0"/>
              <a:t>"foo"^^&lt;http://www.w3.org/2001/XMLSchema#string&gt; : exactly the same (RDF 1.1)</a:t>
            </a:r>
          </a:p>
          <a:p>
            <a:pPr lvl="1"/>
            <a:r>
              <a:rPr lang="en-US" dirty="0"/>
              <a:t>"42"^^&lt;http://www.w3.org/2001/XMLSchema#integer&gt; : integer (any number of digits)</a:t>
            </a:r>
          </a:p>
          <a:p>
            <a:pPr lvl="1"/>
            <a:r>
              <a:rPr lang="en-US" dirty="0"/>
              <a:t>"2017-10-24"^^&lt;http://www.w3.org/2001/XMLSchema#date&gt; : date</a:t>
            </a:r>
          </a:p>
          <a:p>
            <a:pPr lvl="1"/>
            <a:r>
              <a:rPr lang="en-US" dirty="0"/>
              <a:t>"7444723"^^&lt;http://data.businessgraph.io/register/UK&gt; : use your own datatype</a:t>
            </a:r>
          </a:p>
          <a:p>
            <a:pPr lvl="1"/>
            <a:r>
              <a:rPr lang="bg-BG" dirty="0"/>
              <a:t>"</a:t>
            </a:r>
            <a:r>
              <a:rPr lang="en-US" dirty="0"/>
              <a:t>fries"@</a:t>
            </a:r>
            <a:r>
              <a:rPr lang="en-US" dirty="0" err="1"/>
              <a:t>en</a:t>
            </a:r>
            <a:r>
              <a:rPr lang="en-US" dirty="0"/>
              <a:t>-US, "chips"@</a:t>
            </a:r>
            <a:r>
              <a:rPr lang="en-US" dirty="0" err="1"/>
              <a:t>en</a:t>
            </a:r>
            <a:r>
              <a:rPr lang="en-US" dirty="0"/>
              <a:t>-GB, "</a:t>
            </a:r>
            <a:r>
              <a:rPr lang="es-ES" dirty="0"/>
              <a:t>papas </a:t>
            </a:r>
            <a:r>
              <a:rPr lang="es-ES" dirty="0" err="1"/>
              <a:t>fritas"@es</a:t>
            </a:r>
            <a:r>
              <a:rPr lang="es-ES" dirty="0"/>
              <a:t>, "</a:t>
            </a:r>
            <a:r>
              <a:rPr lang="bg-BG" dirty="0"/>
              <a:t>пържени картофи</a:t>
            </a:r>
            <a:r>
              <a:rPr lang="en-US" dirty="0"/>
              <a:t>"@</a:t>
            </a:r>
            <a:r>
              <a:rPr lang="en-US" dirty="0" err="1"/>
              <a:t>bg</a:t>
            </a:r>
            <a:r>
              <a:rPr lang="en-US" dirty="0"/>
              <a:t> : language</a:t>
            </a:r>
          </a:p>
          <a:p>
            <a:pPr lvl="1"/>
            <a:r>
              <a:rPr lang="en-US" dirty="0"/>
              <a:t>UTF8 chars, common escapes (e.g. \</a:t>
            </a:r>
            <a:r>
              <a:rPr lang="en-US" dirty="0" err="1"/>
              <a:t>uXXXX</a:t>
            </a:r>
            <a:r>
              <a:rPr lang="en-US" dirty="0"/>
              <a:t>, \n newline, \t tab, </a:t>
            </a:r>
            <a:r>
              <a:rPr lang="en-US" dirty="0" err="1"/>
              <a:t>etc</a:t>
            </a:r>
            <a:r>
              <a:rPr lang="en-US" dirty="0"/>
              <a:t>)</a:t>
            </a:r>
          </a:p>
        </p:txBody>
      </p:sp>
      <p:sp>
        <p:nvSpPr>
          <p:cNvPr id="4" name="Slide Number Placeholder 3">
            <a:extLst>
              <a:ext uri="{FF2B5EF4-FFF2-40B4-BE49-F238E27FC236}">
                <a16:creationId xmlns:a16="http://schemas.microsoft.com/office/drawing/2014/main" id="{9CB14B31-CC69-477F-A30E-935B60469751}"/>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14</a:t>
            </a:fld>
            <a:endParaRPr lang="en-GB"/>
          </a:p>
        </p:txBody>
      </p:sp>
    </p:spTree>
    <p:extLst>
      <p:ext uri="{BB962C8B-B14F-4D97-AF65-F5344CB8AC3E}">
        <p14:creationId xmlns:p14="http://schemas.microsoft.com/office/powerpoint/2010/main" val="3051994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48592-B591-4EE5-9D0C-C37D1D2B93AC}"/>
              </a:ext>
            </a:extLst>
          </p:cNvPr>
          <p:cNvSpPr>
            <a:spLocks noGrp="1"/>
          </p:cNvSpPr>
          <p:nvPr>
            <p:ph type="title"/>
          </p:nvPr>
        </p:nvSpPr>
        <p:spPr/>
        <p:txBody>
          <a:bodyPr/>
          <a:lstStyle/>
          <a:p>
            <a:r>
              <a:rPr lang="en-US" dirty="0"/>
              <a:t>RDF Lang Tags</a:t>
            </a:r>
          </a:p>
        </p:txBody>
      </p:sp>
      <p:sp>
        <p:nvSpPr>
          <p:cNvPr id="3" name="Content Placeholder 2">
            <a:extLst>
              <a:ext uri="{FF2B5EF4-FFF2-40B4-BE49-F238E27FC236}">
                <a16:creationId xmlns:a16="http://schemas.microsoft.com/office/drawing/2014/main" id="{9D2FCC0C-9A5A-4378-B816-E1F7105516C4}"/>
              </a:ext>
            </a:extLst>
          </p:cNvPr>
          <p:cNvSpPr>
            <a:spLocks noGrp="1"/>
          </p:cNvSpPr>
          <p:nvPr>
            <p:ph idx="1"/>
          </p:nvPr>
        </p:nvSpPr>
        <p:spPr/>
        <p:txBody>
          <a:bodyPr/>
          <a:lstStyle/>
          <a:p>
            <a:r>
              <a:rPr lang="en-US" dirty="0"/>
              <a:t>What languages can one use? See </a:t>
            </a:r>
            <a:r>
              <a:rPr lang="en-US" dirty="0">
                <a:hlinkClick r:id="rId2"/>
              </a:rPr>
              <a:t>Getty documentation</a:t>
            </a:r>
            <a:r>
              <a:rPr lang="en-US" dirty="0"/>
              <a:t> </a:t>
            </a:r>
            <a:endParaRPr lang="en-US" dirty="0">
              <a:hlinkClick r:id="rId3"/>
            </a:endParaRPr>
          </a:p>
          <a:p>
            <a:r>
              <a:rPr lang="en-US" dirty="0"/>
              <a:t>Standard: </a:t>
            </a:r>
            <a:r>
              <a:rPr lang="en-US" dirty="0">
                <a:hlinkClick r:id="rId3"/>
              </a:rPr>
              <a:t>IANA Language </a:t>
            </a:r>
            <a:r>
              <a:rPr lang="en-US" dirty="0" err="1">
                <a:hlinkClick r:id="rId3"/>
              </a:rPr>
              <a:t>Subtag</a:t>
            </a:r>
            <a:r>
              <a:rPr lang="en-US" dirty="0">
                <a:hlinkClick r:id="rId3"/>
              </a:rPr>
              <a:t> Registry</a:t>
            </a:r>
            <a:r>
              <a:rPr lang="en-US" dirty="0"/>
              <a:t> (described in </a:t>
            </a:r>
            <a:r>
              <a:rPr lang="en-US" dirty="0">
                <a:hlinkClick r:id="rId4"/>
              </a:rPr>
              <a:t>BCP47 sec 3.1</a:t>
            </a:r>
            <a:r>
              <a:rPr lang="en-US" dirty="0"/>
              <a:t>). Google Sheet </a:t>
            </a:r>
            <a:r>
              <a:rPr lang="en-US" dirty="0" err="1">
                <a:hlinkClick r:id="rId5"/>
              </a:rPr>
              <a:t>iana</a:t>
            </a:r>
            <a:r>
              <a:rPr lang="en-US" dirty="0">
                <a:hlinkClick r:id="rId5"/>
              </a:rPr>
              <a:t>-</a:t>
            </a:r>
            <a:r>
              <a:rPr lang="en-US" dirty="0" err="1">
                <a:hlinkClick r:id="rId5"/>
              </a:rPr>
              <a:t>lang</a:t>
            </a:r>
            <a:r>
              <a:rPr lang="en-US" dirty="0">
                <a:hlinkClick r:id="rId5"/>
              </a:rPr>
              <a:t>-tags</a:t>
            </a:r>
            <a:r>
              <a:rPr lang="en-US" dirty="0"/>
              <a:t> is easier to use:</a:t>
            </a:r>
          </a:p>
          <a:p>
            <a:pPr lvl="1"/>
            <a:r>
              <a:rPr lang="en-US" dirty="0"/>
              <a:t>7769 languages</a:t>
            </a:r>
          </a:p>
          <a:p>
            <a:pPr lvl="1"/>
            <a:r>
              <a:rPr lang="en-US" dirty="0"/>
              <a:t>227 </a:t>
            </a:r>
            <a:r>
              <a:rPr lang="en-US" dirty="0" err="1"/>
              <a:t>extlangs</a:t>
            </a:r>
            <a:r>
              <a:rPr lang="en-US" dirty="0"/>
              <a:t>, e.g. </a:t>
            </a:r>
            <a:r>
              <a:rPr lang="en-US" dirty="0" err="1"/>
              <a:t>ar-auz</a:t>
            </a:r>
            <a:r>
              <a:rPr lang="en-US" dirty="0"/>
              <a:t> (</a:t>
            </a:r>
            <a:r>
              <a:rPr lang="en-US" dirty="0" err="1"/>
              <a:t>Uzbeki</a:t>
            </a:r>
            <a:r>
              <a:rPr lang="en-US" dirty="0"/>
              <a:t> Arabic)</a:t>
            </a:r>
          </a:p>
          <a:p>
            <a:pPr lvl="1"/>
            <a:r>
              <a:rPr lang="en-US" dirty="0"/>
              <a:t>116 language collections, e.g. </a:t>
            </a:r>
            <a:r>
              <a:rPr lang="en-US" dirty="0" err="1"/>
              <a:t>bh</a:t>
            </a:r>
            <a:r>
              <a:rPr lang="en-US" dirty="0"/>
              <a:t> (Bihari languages)</a:t>
            </a:r>
          </a:p>
          <a:p>
            <a:pPr lvl="1"/>
            <a:r>
              <a:rPr lang="en-US" dirty="0"/>
              <a:t>62 macrolanguages, e.g. </a:t>
            </a:r>
            <a:r>
              <a:rPr lang="en-US" dirty="0" err="1"/>
              <a:t>zh</a:t>
            </a:r>
            <a:r>
              <a:rPr lang="en-US" dirty="0"/>
              <a:t> (Chinese), </a:t>
            </a:r>
            <a:r>
              <a:rPr lang="en-US" dirty="0" err="1"/>
              <a:t>cr</a:t>
            </a:r>
            <a:r>
              <a:rPr lang="en-US" dirty="0"/>
              <a:t> (Cree)</a:t>
            </a:r>
          </a:p>
          <a:p>
            <a:pPr lvl="1"/>
            <a:r>
              <a:rPr lang="en-US" dirty="0"/>
              <a:t>4 special languages, e.g. und (Undetermined)</a:t>
            </a:r>
          </a:p>
          <a:p>
            <a:pPr lvl="1"/>
            <a:r>
              <a:rPr lang="en-US" dirty="0"/>
              <a:t>162 scripts, </a:t>
            </a:r>
            <a:r>
              <a:rPr lang="en-US" dirty="0" err="1"/>
              <a:t>eg</a:t>
            </a:r>
            <a:r>
              <a:rPr lang="en-US" dirty="0"/>
              <a:t> </a:t>
            </a:r>
            <a:r>
              <a:rPr lang="en-US" dirty="0" err="1"/>
              <a:t>Latn</a:t>
            </a:r>
            <a:r>
              <a:rPr lang="en-US" dirty="0"/>
              <a:t> (Latin), </a:t>
            </a:r>
            <a:r>
              <a:rPr lang="en-US" dirty="0" err="1"/>
              <a:t>Cyrl</a:t>
            </a:r>
            <a:r>
              <a:rPr lang="en-US" dirty="0"/>
              <a:t> (Cyrillic), </a:t>
            </a:r>
            <a:r>
              <a:rPr lang="en-US" dirty="0" err="1"/>
              <a:t>Japn</a:t>
            </a:r>
            <a:r>
              <a:rPr lang="en-US" dirty="0"/>
              <a:t> (Japanese)</a:t>
            </a:r>
          </a:p>
          <a:p>
            <a:pPr lvl="1"/>
            <a:r>
              <a:rPr lang="en-US" dirty="0"/>
              <a:t>301 regions, e.g. US (United States), 021 (Northern America)</a:t>
            </a:r>
          </a:p>
          <a:p>
            <a:pPr lvl="1"/>
            <a:r>
              <a:rPr lang="en-US" dirty="0"/>
              <a:t>61 variants</a:t>
            </a:r>
          </a:p>
          <a:p>
            <a:r>
              <a:rPr lang="en-US" dirty="0"/>
              <a:t>Also private (custom) languages, scripts, modifiers</a:t>
            </a:r>
          </a:p>
          <a:p>
            <a:endParaRPr lang="en-US" dirty="0"/>
          </a:p>
        </p:txBody>
      </p:sp>
      <p:sp>
        <p:nvSpPr>
          <p:cNvPr id="4" name="Slide Number Placeholder 3">
            <a:extLst>
              <a:ext uri="{FF2B5EF4-FFF2-40B4-BE49-F238E27FC236}">
                <a16:creationId xmlns:a16="http://schemas.microsoft.com/office/drawing/2014/main" id="{AC09D165-631C-408D-A9D4-1D3C5C263397}"/>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15</a:t>
            </a:fld>
            <a:endParaRPr lang="en-GB"/>
          </a:p>
        </p:txBody>
      </p:sp>
    </p:spTree>
    <p:extLst>
      <p:ext uri="{BB962C8B-B14F-4D97-AF65-F5344CB8AC3E}">
        <p14:creationId xmlns:p14="http://schemas.microsoft.com/office/powerpoint/2010/main" val="2258769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F0E92-90B2-4985-B25E-B0E36087652E}"/>
              </a:ext>
            </a:extLst>
          </p:cNvPr>
          <p:cNvSpPr>
            <a:spLocks noGrp="1"/>
          </p:cNvSpPr>
          <p:nvPr>
            <p:ph type="title"/>
          </p:nvPr>
        </p:nvSpPr>
        <p:spPr/>
        <p:txBody>
          <a:bodyPr/>
          <a:lstStyle/>
          <a:p>
            <a:r>
              <a:rPr lang="en-US" dirty="0" err="1"/>
              <a:t>NTriples</a:t>
            </a:r>
            <a:endParaRPr lang="en-US" dirty="0"/>
          </a:p>
        </p:txBody>
      </p:sp>
      <p:sp>
        <p:nvSpPr>
          <p:cNvPr id="3" name="Content Placeholder 2">
            <a:extLst>
              <a:ext uri="{FF2B5EF4-FFF2-40B4-BE49-F238E27FC236}">
                <a16:creationId xmlns:a16="http://schemas.microsoft.com/office/drawing/2014/main" id="{41E731C2-A3B4-4127-A179-399BB253F7AC}"/>
              </a:ext>
            </a:extLst>
          </p:cNvPr>
          <p:cNvSpPr>
            <a:spLocks noGrp="1"/>
          </p:cNvSpPr>
          <p:nvPr>
            <p:ph idx="1"/>
          </p:nvPr>
        </p:nvSpPr>
        <p:spPr/>
        <p:txBody>
          <a:bodyPr/>
          <a:lstStyle/>
          <a:p>
            <a:r>
              <a:rPr lang="en-US" dirty="0"/>
              <a:t>Simple line-oriented format, easy to parse with Unix command line tools</a:t>
            </a:r>
          </a:p>
          <a:p>
            <a:r>
              <a:rPr lang="en-US" dirty="0"/>
              <a:t>Extremely wordy, impossible to read (</a:t>
            </a:r>
            <a:r>
              <a:rPr lang="en-US" dirty="0">
                <a:hlinkClick r:id="rId2"/>
              </a:rPr>
              <a:t>example</a:t>
            </a:r>
            <a:r>
              <a:rPr lang="en-US" dirty="0"/>
              <a:t>)</a:t>
            </a:r>
          </a:p>
          <a:p>
            <a:endParaRPr lang="en-US" dirty="0"/>
          </a:p>
          <a:p>
            <a:endParaRPr lang="en-US" dirty="0"/>
          </a:p>
          <a:p>
            <a:endParaRPr lang="en-US" dirty="0"/>
          </a:p>
          <a:p>
            <a:r>
              <a:rPr lang="en-US" dirty="0"/>
              <a:t>Repositories store triples like this but:</a:t>
            </a:r>
          </a:p>
          <a:p>
            <a:pPr lvl="1"/>
            <a:r>
              <a:rPr lang="en-US" dirty="0"/>
              <a:t>URIs and literals are put in a "resource pool", then triples recorded against resource IDs</a:t>
            </a:r>
          </a:p>
          <a:p>
            <a:pPr lvl="1"/>
            <a:r>
              <a:rPr lang="en-US" dirty="0" err="1"/>
              <a:t>GraphDB</a:t>
            </a:r>
            <a:r>
              <a:rPr lang="en-US" dirty="0"/>
              <a:t> also does </a:t>
            </a:r>
            <a:r>
              <a:rPr lang="en-US" dirty="0" err="1">
                <a:hlinkClick r:id="rId3"/>
              </a:rPr>
              <a:t>sameAs</a:t>
            </a:r>
            <a:r>
              <a:rPr lang="en-US" dirty="0">
                <a:hlinkClick r:id="rId3"/>
              </a:rPr>
              <a:t> clustering (optimization)</a:t>
            </a:r>
            <a:endParaRPr lang="en-US" dirty="0"/>
          </a:p>
          <a:p>
            <a:r>
              <a:rPr lang="en-US" dirty="0"/>
              <a:t>Need for prefixes and shortcut notations</a:t>
            </a:r>
          </a:p>
          <a:p>
            <a:endParaRPr lang="en-US" dirty="0"/>
          </a:p>
          <a:p>
            <a:endParaRPr lang="en-US" dirty="0"/>
          </a:p>
        </p:txBody>
      </p:sp>
      <p:sp>
        <p:nvSpPr>
          <p:cNvPr id="4" name="Slide Number Placeholder 3">
            <a:extLst>
              <a:ext uri="{FF2B5EF4-FFF2-40B4-BE49-F238E27FC236}">
                <a16:creationId xmlns:a16="http://schemas.microsoft.com/office/drawing/2014/main" id="{589403ED-7DD1-4DD1-A93A-C48413717132}"/>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16</a:t>
            </a:fld>
            <a:endParaRPr lang="en-GB"/>
          </a:p>
        </p:txBody>
      </p:sp>
      <p:sp>
        <p:nvSpPr>
          <p:cNvPr id="6" name="Rectangle 5">
            <a:extLst>
              <a:ext uri="{FF2B5EF4-FFF2-40B4-BE49-F238E27FC236}">
                <a16:creationId xmlns:a16="http://schemas.microsoft.com/office/drawing/2014/main" id="{A613953C-9F4A-4C9E-A847-D0F66CCFA5D1}"/>
              </a:ext>
            </a:extLst>
          </p:cNvPr>
          <p:cNvSpPr/>
          <p:nvPr/>
        </p:nvSpPr>
        <p:spPr>
          <a:xfrm>
            <a:off x="-1" y="2276872"/>
            <a:ext cx="12188825" cy="1169551"/>
          </a:xfrm>
          <a:prstGeom prst="rect">
            <a:avLst/>
          </a:prstGeom>
        </p:spPr>
        <p:txBody>
          <a:bodyPr wrap="square">
            <a:spAutoFit/>
          </a:bodyPr>
          <a:lstStyle/>
          <a:p>
            <a:r>
              <a:rPr lang="en-US" sz="1000" dirty="0">
                <a:solidFill>
                  <a:schemeClr val="tx1"/>
                </a:solidFill>
                <a:latin typeface="Consolas" panose="020B0609020204030204" pitchFamily="49" charset="0"/>
                <a:cs typeface="Consolas" panose="020B0609020204030204" pitchFamily="49" charset="0"/>
              </a:rPr>
              <a:t>&lt;http://dbpedia.org/resource/Prot\u00E9g\u00E9_(software)&gt; &lt;http://dbpedia.org/ontology/programmingLanguage&gt; &lt;http://dbpedia.org/resource/Java_(programming_language)&gt; .</a:t>
            </a:r>
          </a:p>
          <a:p>
            <a:r>
              <a:rPr lang="en-US" sz="1000" dirty="0">
                <a:solidFill>
                  <a:schemeClr val="tx1"/>
                </a:solidFill>
                <a:latin typeface="Consolas" panose="020B0609020204030204" pitchFamily="49" charset="0"/>
                <a:cs typeface="Consolas" panose="020B0609020204030204" pitchFamily="49" charset="0"/>
              </a:rPr>
              <a:t>&lt;http://dbpedia.org/resource/Prot\u00E9g\u00E9_(software)&gt; &lt;http://www.w3.org/1999/02/22-rdf-syntax-ns#type&gt; &lt;http://www.wikidata.org/entity/Q386724&gt; .</a:t>
            </a:r>
          </a:p>
          <a:p>
            <a:r>
              <a:rPr lang="en-US" sz="1000" dirty="0">
                <a:solidFill>
                  <a:schemeClr val="tx1"/>
                </a:solidFill>
                <a:latin typeface="Consolas" panose="020B0609020204030204" pitchFamily="49" charset="0"/>
                <a:cs typeface="Consolas" panose="020B0609020204030204" pitchFamily="49" charset="0"/>
              </a:rPr>
              <a:t>&lt;http://dbpedia.org/resource/Prot\u00E9g\u00E9_(software)&gt; &lt;http://www.w3.org/1999/02/22-rdf-syntax-ns#type&gt; &lt;http://dbpedia.org/class/yago/PhysicalEntity100001930&gt; .</a:t>
            </a:r>
          </a:p>
          <a:p>
            <a:r>
              <a:rPr lang="en-US" sz="1000" dirty="0">
                <a:solidFill>
                  <a:schemeClr val="tx1"/>
                </a:solidFill>
                <a:latin typeface="Consolas" panose="020B0609020204030204" pitchFamily="49" charset="0"/>
                <a:cs typeface="Consolas" panose="020B0609020204030204" pitchFamily="49" charset="0"/>
              </a:rPr>
              <a:t>&lt;http://dbpedia.org/resource/Prot\u00E9g\u00E9_(software)&gt; &lt;http://www.w3.org/2002/07/owl#sameAs&gt; &lt;http://de.dbpedia.org/resource/Prot\u00E9g\u00E9_(Software)&gt; .</a:t>
            </a:r>
          </a:p>
          <a:p>
            <a:r>
              <a:rPr lang="en-US" sz="1000" dirty="0">
                <a:solidFill>
                  <a:schemeClr val="tx1"/>
                </a:solidFill>
                <a:latin typeface="Consolas" panose="020B0609020204030204" pitchFamily="49" charset="0"/>
                <a:cs typeface="Consolas" panose="020B0609020204030204" pitchFamily="49" charset="0"/>
              </a:rPr>
              <a:t>&lt;http://dbpedia.org/resource/Prot\u00E9g\u00E9_(software)&gt; &lt;http://www.w3.org/2000/01/rdf-schema#label&gt;	"</a:t>
            </a:r>
            <a:r>
              <a:rPr lang="en-US" sz="1000" dirty="0" err="1">
                <a:solidFill>
                  <a:schemeClr val="tx1"/>
                </a:solidFill>
                <a:latin typeface="Consolas" panose="020B0609020204030204" pitchFamily="49" charset="0"/>
                <a:cs typeface="Consolas" panose="020B0609020204030204" pitchFamily="49" charset="0"/>
              </a:rPr>
              <a:t>Prot</a:t>
            </a:r>
            <a:r>
              <a:rPr lang="en-US" sz="1000" dirty="0">
                <a:solidFill>
                  <a:schemeClr val="tx1"/>
                </a:solidFill>
                <a:latin typeface="Consolas" panose="020B0609020204030204" pitchFamily="49" charset="0"/>
                <a:cs typeface="Consolas" panose="020B0609020204030204" pitchFamily="49" charset="0"/>
              </a:rPr>
              <a:t>\u00E9g\u00E9"@zh .</a:t>
            </a:r>
          </a:p>
          <a:p>
            <a:r>
              <a:rPr lang="en-US" sz="1000" dirty="0">
                <a:solidFill>
                  <a:schemeClr val="tx1"/>
                </a:solidFill>
                <a:latin typeface="Consolas" panose="020B0609020204030204" pitchFamily="49" charset="0"/>
                <a:cs typeface="Consolas" panose="020B0609020204030204" pitchFamily="49" charset="0"/>
              </a:rPr>
              <a:t>&lt;http://dbpedia.org/resource/Prot\u00E9g\u00E9_(software)&gt; &lt;http://www.w3.org/2002/07/owl#sameAs&gt; &lt;http://dbpedia.org/resource/Prot\u00E9g\u00E9_(software)&gt; .</a:t>
            </a:r>
          </a:p>
          <a:p>
            <a:r>
              <a:rPr lang="en-US" sz="1000" dirty="0">
                <a:solidFill>
                  <a:schemeClr val="tx1"/>
                </a:solidFill>
                <a:latin typeface="Consolas" panose="020B0609020204030204" pitchFamily="49" charset="0"/>
                <a:cs typeface="Consolas" panose="020B0609020204030204" pitchFamily="49" charset="0"/>
              </a:rPr>
              <a:t>&lt;http://dbpedia.org/resource/Prot\u00E9g\u00E9_(software)&gt; &lt;http://xmlns.com/foaf/0.1/name&gt;	"</a:t>
            </a:r>
            <a:r>
              <a:rPr lang="en-US" sz="1000" dirty="0" err="1">
                <a:solidFill>
                  <a:schemeClr val="tx1"/>
                </a:solidFill>
                <a:latin typeface="Consolas" panose="020B0609020204030204" pitchFamily="49" charset="0"/>
                <a:cs typeface="Consolas" panose="020B0609020204030204" pitchFamily="49" charset="0"/>
              </a:rPr>
              <a:t>Prot</a:t>
            </a:r>
            <a:r>
              <a:rPr lang="en-US" sz="1000" dirty="0">
                <a:solidFill>
                  <a:schemeClr val="tx1"/>
                </a:solidFill>
                <a:latin typeface="Consolas" panose="020B0609020204030204" pitchFamily="49" charset="0"/>
                <a:cs typeface="Consolas" panose="020B0609020204030204" pitchFamily="49" charset="0"/>
              </a:rPr>
              <a:t>\u00E9g\u00E9"@en .</a:t>
            </a:r>
          </a:p>
        </p:txBody>
      </p:sp>
    </p:spTree>
    <p:extLst>
      <p:ext uri="{BB962C8B-B14F-4D97-AF65-F5344CB8AC3E}">
        <p14:creationId xmlns:p14="http://schemas.microsoft.com/office/powerpoint/2010/main" val="3203268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C2982-360C-4A33-AA3F-757CE6434679}"/>
              </a:ext>
            </a:extLst>
          </p:cNvPr>
          <p:cNvSpPr>
            <a:spLocks noGrp="1"/>
          </p:cNvSpPr>
          <p:nvPr>
            <p:ph type="title"/>
          </p:nvPr>
        </p:nvSpPr>
        <p:spPr/>
        <p:txBody>
          <a:bodyPr/>
          <a:lstStyle/>
          <a:p>
            <a:r>
              <a:rPr lang="en-US" dirty="0"/>
              <a:t>Prefixes</a:t>
            </a:r>
          </a:p>
        </p:txBody>
      </p:sp>
      <p:sp>
        <p:nvSpPr>
          <p:cNvPr id="3" name="Content Placeholder 2">
            <a:extLst>
              <a:ext uri="{FF2B5EF4-FFF2-40B4-BE49-F238E27FC236}">
                <a16:creationId xmlns:a16="http://schemas.microsoft.com/office/drawing/2014/main" id="{7A5C2219-6EA8-492D-B992-648E4B011059}"/>
              </a:ext>
            </a:extLst>
          </p:cNvPr>
          <p:cNvSpPr>
            <a:spLocks noGrp="1"/>
          </p:cNvSpPr>
          <p:nvPr>
            <p:ph idx="1"/>
          </p:nvPr>
        </p:nvSpPr>
        <p:spPr>
          <a:xfrm>
            <a:off x="333772" y="981080"/>
            <a:ext cx="7895213" cy="5039738"/>
          </a:xfrm>
        </p:spPr>
        <p:txBody>
          <a:bodyPr/>
          <a:lstStyle/>
          <a:p>
            <a:r>
              <a:rPr lang="en-US" sz="2000" dirty="0"/>
              <a:t>Obvious need to shorten URIs using prefixes</a:t>
            </a:r>
          </a:p>
          <a:p>
            <a:r>
              <a:rPr lang="en-US" sz="2000" dirty="0"/>
              <a:t>prefix.cc global register, e.g. </a:t>
            </a:r>
            <a:r>
              <a:rPr lang="en-US" sz="2000" dirty="0">
                <a:hlinkClick r:id="rId2"/>
              </a:rPr>
              <a:t>http://prefix.cc/rdf,rdfs,owl,xsd.ttl</a:t>
            </a:r>
            <a:endParaRPr lang="en-US" sz="2000" dirty="0"/>
          </a:p>
          <a:p>
            <a:endParaRPr lang="en-US" sz="2000" dirty="0"/>
          </a:p>
          <a:p>
            <a:endParaRPr lang="en-US" sz="2000" dirty="0"/>
          </a:p>
          <a:p>
            <a:r>
              <a:rPr lang="en-US" sz="2000" dirty="0"/>
              <a:t>and similar for SPARQL </a:t>
            </a:r>
            <a:r>
              <a:rPr lang="en-US" sz="2000" dirty="0">
                <a:hlinkClick r:id="rId3"/>
              </a:rPr>
              <a:t>http://prefix.cc/rdf,rdfs,owl,xsd.sparql</a:t>
            </a:r>
            <a:r>
              <a:rPr lang="en-US" sz="2000" dirty="0"/>
              <a:t> </a:t>
            </a:r>
          </a:p>
          <a:p>
            <a:endParaRPr lang="en-US" sz="2000" dirty="0"/>
          </a:p>
          <a:p>
            <a:endParaRPr lang="en-US" sz="2000" dirty="0"/>
          </a:p>
          <a:p>
            <a:r>
              <a:rPr lang="en-US" sz="2000" dirty="0"/>
              <a:t>For any project, define </a:t>
            </a:r>
            <a:r>
              <a:rPr lang="en-US" sz="2000" dirty="0" err="1"/>
              <a:t>prefixes.ttl</a:t>
            </a:r>
            <a:r>
              <a:rPr lang="en-US" sz="2000" dirty="0"/>
              <a:t>, use it globally &amp; consistently</a:t>
            </a:r>
          </a:p>
          <a:p>
            <a:pPr lvl="1"/>
            <a:r>
              <a:rPr lang="en-US" sz="1400" dirty="0"/>
              <a:t>No prefixes in individual Turtles: prepend the global</a:t>
            </a:r>
          </a:p>
          <a:p>
            <a:pPr lvl="1"/>
            <a:r>
              <a:rPr lang="en-US" sz="1400" dirty="0"/>
              <a:t>Load it in </a:t>
            </a:r>
            <a:r>
              <a:rPr lang="en-US" sz="1400" dirty="0" err="1"/>
              <a:t>GraphDB</a:t>
            </a:r>
            <a:r>
              <a:rPr lang="en-US" sz="1400" dirty="0"/>
              <a:t> and it will automatically add prefixes in SPARQL editor</a:t>
            </a:r>
          </a:p>
          <a:p>
            <a:pPr lvl="1"/>
            <a:r>
              <a:rPr lang="en-US" sz="1400" dirty="0"/>
              <a:t>Chars you can use in prefixed names: alphanumeric, dash, dot, parentheses</a:t>
            </a:r>
          </a:p>
          <a:p>
            <a:pPr lvl="1"/>
            <a:r>
              <a:rPr lang="en-US" sz="1400" dirty="0"/>
              <a:t>Can't use slash, braces, brackets</a:t>
            </a:r>
          </a:p>
          <a:p>
            <a:pPr lvl="1"/>
            <a:r>
              <a:rPr lang="en-US" sz="1400" dirty="0"/>
              <a:t>But </a:t>
            </a:r>
            <a:r>
              <a:rPr lang="en-US" sz="1400" dirty="0" err="1"/>
              <a:t>GraphDB</a:t>
            </a:r>
            <a:r>
              <a:rPr lang="en-US" sz="1400" dirty="0"/>
              <a:t> resource display shortens even more aggressively</a:t>
            </a:r>
          </a:p>
          <a:p>
            <a:endParaRPr lang="en-US" sz="2000" dirty="0"/>
          </a:p>
        </p:txBody>
      </p:sp>
      <p:sp>
        <p:nvSpPr>
          <p:cNvPr id="4" name="Slide Number Placeholder 3">
            <a:extLst>
              <a:ext uri="{FF2B5EF4-FFF2-40B4-BE49-F238E27FC236}">
                <a16:creationId xmlns:a16="http://schemas.microsoft.com/office/drawing/2014/main" id="{F97531BE-6FE4-4AD0-9E1D-ECAE27294FDB}"/>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17</a:t>
            </a:fld>
            <a:endParaRPr lang="en-GB"/>
          </a:p>
        </p:txBody>
      </p:sp>
      <p:sp>
        <p:nvSpPr>
          <p:cNvPr id="6" name="Rectangle 5">
            <a:extLst>
              <a:ext uri="{FF2B5EF4-FFF2-40B4-BE49-F238E27FC236}">
                <a16:creationId xmlns:a16="http://schemas.microsoft.com/office/drawing/2014/main" id="{49B5DC67-00CF-42D1-BF6E-F0F9CB54C968}"/>
              </a:ext>
            </a:extLst>
          </p:cNvPr>
          <p:cNvSpPr/>
          <p:nvPr/>
        </p:nvSpPr>
        <p:spPr>
          <a:xfrm>
            <a:off x="624258" y="1844824"/>
            <a:ext cx="6092825" cy="769441"/>
          </a:xfrm>
          <a:prstGeom prst="rect">
            <a:avLst/>
          </a:prstGeom>
        </p:spPr>
        <p:txBody>
          <a:bodyPr>
            <a:spAutoFit/>
          </a:bodyPr>
          <a:lstStyle/>
          <a:p>
            <a:r>
              <a:rPr lang="en-US" sz="1100" dirty="0">
                <a:solidFill>
                  <a:schemeClr val="tx1"/>
                </a:solidFill>
                <a:latin typeface="Consolas" panose="020B0609020204030204" pitchFamily="49" charset="0"/>
                <a:cs typeface="Consolas" panose="020B0609020204030204" pitchFamily="49" charset="0"/>
              </a:rPr>
              <a:t>@prefix </a:t>
            </a:r>
            <a:r>
              <a:rPr lang="en-US" sz="1100" dirty="0" err="1">
                <a:solidFill>
                  <a:schemeClr val="tx1"/>
                </a:solidFill>
                <a:latin typeface="Consolas" panose="020B0609020204030204" pitchFamily="49" charset="0"/>
                <a:cs typeface="Consolas" panose="020B0609020204030204" pitchFamily="49" charset="0"/>
              </a:rPr>
              <a:t>rdf</a:t>
            </a:r>
            <a:r>
              <a:rPr lang="en-US" sz="1100" dirty="0">
                <a:solidFill>
                  <a:schemeClr val="tx1"/>
                </a:solidFill>
                <a:latin typeface="Consolas" panose="020B0609020204030204" pitchFamily="49" charset="0"/>
                <a:cs typeface="Consolas" panose="020B0609020204030204" pitchFamily="49" charset="0"/>
              </a:rPr>
              <a:t>:  &lt;http://www.w3.org/1999/02/22-rdf-syntax-ns#&gt;.</a:t>
            </a:r>
          </a:p>
          <a:p>
            <a:r>
              <a:rPr lang="en-US" sz="1100" dirty="0">
                <a:solidFill>
                  <a:schemeClr val="tx1"/>
                </a:solidFill>
                <a:latin typeface="Consolas" panose="020B0609020204030204" pitchFamily="49" charset="0"/>
                <a:cs typeface="Consolas" panose="020B0609020204030204" pitchFamily="49" charset="0"/>
              </a:rPr>
              <a:t>@prefix </a:t>
            </a:r>
            <a:r>
              <a:rPr lang="en-US" sz="1100" dirty="0" err="1">
                <a:solidFill>
                  <a:schemeClr val="tx1"/>
                </a:solidFill>
                <a:latin typeface="Consolas" panose="020B0609020204030204" pitchFamily="49" charset="0"/>
                <a:cs typeface="Consolas" panose="020B0609020204030204" pitchFamily="49" charset="0"/>
              </a:rPr>
              <a:t>rdfs</a:t>
            </a:r>
            <a:r>
              <a:rPr lang="en-US" sz="1100" dirty="0">
                <a:solidFill>
                  <a:schemeClr val="tx1"/>
                </a:solidFill>
                <a:latin typeface="Consolas" panose="020B0609020204030204" pitchFamily="49" charset="0"/>
                <a:cs typeface="Consolas" panose="020B0609020204030204" pitchFamily="49" charset="0"/>
              </a:rPr>
              <a:t>: &lt;http://www.w3.org/2000/01/rdf-schema#&gt;.</a:t>
            </a:r>
          </a:p>
          <a:p>
            <a:r>
              <a:rPr lang="en-US" sz="1100" dirty="0">
                <a:solidFill>
                  <a:schemeClr val="tx1"/>
                </a:solidFill>
                <a:latin typeface="Consolas" panose="020B0609020204030204" pitchFamily="49" charset="0"/>
                <a:cs typeface="Consolas" panose="020B0609020204030204" pitchFamily="49" charset="0"/>
              </a:rPr>
              <a:t>@prefix owl:  &lt;http://www.w3.org/2002/07/owl#&gt;.</a:t>
            </a:r>
          </a:p>
          <a:p>
            <a:r>
              <a:rPr lang="en-US" sz="1100" dirty="0">
                <a:solidFill>
                  <a:schemeClr val="tx1"/>
                </a:solidFill>
                <a:latin typeface="Consolas" panose="020B0609020204030204" pitchFamily="49" charset="0"/>
                <a:cs typeface="Consolas" panose="020B0609020204030204" pitchFamily="49" charset="0"/>
              </a:rPr>
              <a:t>@prefix </a:t>
            </a:r>
            <a:r>
              <a:rPr lang="en-US" sz="1100" dirty="0" err="1">
                <a:solidFill>
                  <a:schemeClr val="tx1"/>
                </a:solidFill>
                <a:latin typeface="Consolas" panose="020B0609020204030204" pitchFamily="49" charset="0"/>
                <a:cs typeface="Consolas" panose="020B0609020204030204" pitchFamily="49" charset="0"/>
              </a:rPr>
              <a:t>xsd</a:t>
            </a:r>
            <a:r>
              <a:rPr lang="en-US" sz="1100" dirty="0">
                <a:solidFill>
                  <a:schemeClr val="tx1"/>
                </a:solidFill>
                <a:latin typeface="Consolas" panose="020B0609020204030204" pitchFamily="49" charset="0"/>
                <a:cs typeface="Consolas" panose="020B0609020204030204" pitchFamily="49" charset="0"/>
              </a:rPr>
              <a:t>:  &lt;http://www.w3.org/2001/XMLSchema#&gt;.</a:t>
            </a:r>
          </a:p>
        </p:txBody>
      </p:sp>
      <p:sp>
        <p:nvSpPr>
          <p:cNvPr id="7" name="Rectangle 6">
            <a:extLst>
              <a:ext uri="{FF2B5EF4-FFF2-40B4-BE49-F238E27FC236}">
                <a16:creationId xmlns:a16="http://schemas.microsoft.com/office/drawing/2014/main" id="{312F2A77-A4D6-4174-B16D-C7EC4924A592}"/>
              </a:ext>
            </a:extLst>
          </p:cNvPr>
          <p:cNvSpPr/>
          <p:nvPr/>
        </p:nvSpPr>
        <p:spPr>
          <a:xfrm>
            <a:off x="624258" y="3190212"/>
            <a:ext cx="6092825" cy="769441"/>
          </a:xfrm>
          <a:prstGeom prst="rect">
            <a:avLst/>
          </a:prstGeom>
        </p:spPr>
        <p:txBody>
          <a:bodyPr>
            <a:spAutoFit/>
          </a:bodyPr>
          <a:lstStyle/>
          <a:p>
            <a:r>
              <a:rPr lang="en-US" sz="1100" dirty="0">
                <a:solidFill>
                  <a:schemeClr val="tx1"/>
                </a:solidFill>
                <a:latin typeface="Consolas" panose="020B0609020204030204" pitchFamily="49" charset="0"/>
                <a:cs typeface="Consolas" panose="020B0609020204030204" pitchFamily="49" charset="0"/>
              </a:rPr>
              <a:t>PREFIX </a:t>
            </a:r>
            <a:r>
              <a:rPr lang="en-US" sz="1100" dirty="0" err="1">
                <a:solidFill>
                  <a:schemeClr val="tx1"/>
                </a:solidFill>
                <a:latin typeface="Consolas" panose="020B0609020204030204" pitchFamily="49" charset="0"/>
                <a:cs typeface="Consolas" panose="020B0609020204030204" pitchFamily="49" charset="0"/>
              </a:rPr>
              <a:t>rdf</a:t>
            </a:r>
            <a:r>
              <a:rPr lang="en-US" sz="1100" dirty="0">
                <a:solidFill>
                  <a:schemeClr val="tx1"/>
                </a:solidFill>
                <a:latin typeface="Consolas" panose="020B0609020204030204" pitchFamily="49" charset="0"/>
                <a:cs typeface="Consolas" panose="020B0609020204030204" pitchFamily="49" charset="0"/>
              </a:rPr>
              <a:t>:  &lt;http://www.w3.org/1999/02/22-rdf-syntax-ns#&gt;</a:t>
            </a:r>
          </a:p>
          <a:p>
            <a:r>
              <a:rPr lang="en-US" sz="1100" dirty="0">
                <a:solidFill>
                  <a:schemeClr val="tx1"/>
                </a:solidFill>
                <a:latin typeface="Consolas" panose="020B0609020204030204" pitchFamily="49" charset="0"/>
                <a:cs typeface="Consolas" panose="020B0609020204030204" pitchFamily="49" charset="0"/>
              </a:rPr>
              <a:t>PREFIX </a:t>
            </a:r>
            <a:r>
              <a:rPr lang="en-US" sz="1100" dirty="0" err="1">
                <a:solidFill>
                  <a:schemeClr val="tx1"/>
                </a:solidFill>
                <a:latin typeface="Consolas" panose="020B0609020204030204" pitchFamily="49" charset="0"/>
                <a:cs typeface="Consolas" panose="020B0609020204030204" pitchFamily="49" charset="0"/>
              </a:rPr>
              <a:t>rdfs</a:t>
            </a:r>
            <a:r>
              <a:rPr lang="en-US" sz="1100" dirty="0">
                <a:solidFill>
                  <a:schemeClr val="tx1"/>
                </a:solidFill>
                <a:latin typeface="Consolas" panose="020B0609020204030204" pitchFamily="49" charset="0"/>
                <a:cs typeface="Consolas" panose="020B0609020204030204" pitchFamily="49" charset="0"/>
              </a:rPr>
              <a:t>: &lt;http://www.w3.org/2000/01/rdf-schema#&gt;</a:t>
            </a:r>
          </a:p>
          <a:p>
            <a:r>
              <a:rPr lang="en-US" sz="1100" dirty="0">
                <a:solidFill>
                  <a:schemeClr val="tx1"/>
                </a:solidFill>
                <a:latin typeface="Consolas" panose="020B0609020204030204" pitchFamily="49" charset="0"/>
                <a:cs typeface="Consolas" panose="020B0609020204030204" pitchFamily="49" charset="0"/>
              </a:rPr>
              <a:t>PREFIX owl:  &lt;http://www.w3.org/2002/07/owl#&gt;</a:t>
            </a:r>
          </a:p>
          <a:p>
            <a:r>
              <a:rPr lang="en-US" sz="1100" dirty="0">
                <a:solidFill>
                  <a:schemeClr val="tx1"/>
                </a:solidFill>
                <a:latin typeface="Consolas" panose="020B0609020204030204" pitchFamily="49" charset="0"/>
                <a:cs typeface="Consolas" panose="020B0609020204030204" pitchFamily="49" charset="0"/>
              </a:rPr>
              <a:t>PREFIX </a:t>
            </a:r>
            <a:r>
              <a:rPr lang="en-US" sz="1100" dirty="0" err="1">
                <a:solidFill>
                  <a:schemeClr val="tx1"/>
                </a:solidFill>
                <a:latin typeface="Consolas" panose="020B0609020204030204" pitchFamily="49" charset="0"/>
                <a:cs typeface="Consolas" panose="020B0609020204030204" pitchFamily="49" charset="0"/>
              </a:rPr>
              <a:t>xsd</a:t>
            </a:r>
            <a:r>
              <a:rPr lang="en-US" sz="1100" dirty="0">
                <a:solidFill>
                  <a:schemeClr val="tx1"/>
                </a:solidFill>
                <a:latin typeface="Consolas" panose="020B0609020204030204" pitchFamily="49" charset="0"/>
                <a:cs typeface="Consolas" panose="020B0609020204030204" pitchFamily="49" charset="0"/>
              </a:rPr>
              <a:t>:  &lt;http://www.w3.org/2001/XMLSchema#&gt;</a:t>
            </a:r>
          </a:p>
        </p:txBody>
      </p:sp>
      <p:pic>
        <p:nvPicPr>
          <p:cNvPr id="9" name="Picture 8">
            <a:extLst>
              <a:ext uri="{FF2B5EF4-FFF2-40B4-BE49-F238E27FC236}">
                <a16:creationId xmlns:a16="http://schemas.microsoft.com/office/drawing/2014/main" id="{C852A708-9002-4CDC-B037-D535E1AD5B22}"/>
              </a:ext>
            </a:extLst>
          </p:cNvPr>
          <p:cNvPicPr>
            <a:picLocks noChangeAspect="1"/>
          </p:cNvPicPr>
          <p:nvPr/>
        </p:nvPicPr>
        <p:blipFill>
          <a:blip r:embed="rId4"/>
          <a:stretch>
            <a:fillRect/>
          </a:stretch>
        </p:blipFill>
        <p:spPr>
          <a:xfrm>
            <a:off x="7416439" y="1536675"/>
            <a:ext cx="4765289" cy="4337104"/>
          </a:xfrm>
          <a:prstGeom prst="rect">
            <a:avLst/>
          </a:prstGeom>
        </p:spPr>
      </p:pic>
    </p:spTree>
    <p:extLst>
      <p:ext uri="{BB962C8B-B14F-4D97-AF65-F5344CB8AC3E}">
        <p14:creationId xmlns:p14="http://schemas.microsoft.com/office/powerpoint/2010/main" val="4157266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2E185-1022-4D14-AE16-B01F05FC6B81}"/>
              </a:ext>
            </a:extLst>
          </p:cNvPr>
          <p:cNvSpPr>
            <a:spLocks noGrp="1"/>
          </p:cNvSpPr>
          <p:nvPr>
            <p:ph type="title"/>
          </p:nvPr>
        </p:nvSpPr>
        <p:spPr/>
        <p:txBody>
          <a:bodyPr/>
          <a:lstStyle/>
          <a:p>
            <a:r>
              <a:rPr lang="en-US" dirty="0"/>
              <a:t>Turtle</a:t>
            </a:r>
          </a:p>
        </p:txBody>
      </p:sp>
      <p:sp>
        <p:nvSpPr>
          <p:cNvPr id="3" name="Content Placeholder 2">
            <a:extLst>
              <a:ext uri="{FF2B5EF4-FFF2-40B4-BE49-F238E27FC236}">
                <a16:creationId xmlns:a16="http://schemas.microsoft.com/office/drawing/2014/main" id="{3E51BF79-49E2-44F7-A852-E52C4EF866AE}"/>
              </a:ext>
            </a:extLst>
          </p:cNvPr>
          <p:cNvSpPr>
            <a:spLocks noGrp="1"/>
          </p:cNvSpPr>
          <p:nvPr>
            <p:ph idx="1"/>
          </p:nvPr>
        </p:nvSpPr>
        <p:spPr/>
        <p:txBody>
          <a:bodyPr/>
          <a:lstStyle/>
          <a:p>
            <a:pPr marL="0" indent="0">
              <a:buNone/>
            </a:pPr>
            <a:r>
              <a:rPr lang="en-US" sz="1600" dirty="0"/>
              <a:t>A number of shortcuts to allow easier writing and reading of RDF</a:t>
            </a:r>
          </a:p>
          <a:p>
            <a:r>
              <a:rPr lang="en-US" sz="1600" dirty="0"/>
              <a:t>Free form (not limited to specific line breaks), # comments</a:t>
            </a:r>
          </a:p>
          <a:p>
            <a:r>
              <a:rPr lang="en-US" sz="1600" dirty="0"/>
              <a:t>Base and Prefixes:</a:t>
            </a:r>
            <a:br>
              <a:rPr lang="en-US" sz="1600" dirty="0"/>
            </a:br>
            <a:r>
              <a:rPr lang="en-US" sz="1200" kern="1200" dirty="0">
                <a:latin typeface="Consolas" panose="020B0609020204030204" pitchFamily="49" charset="0"/>
                <a:ea typeface="+mn-ea"/>
                <a:cs typeface="Consolas" panose="020B0609020204030204" pitchFamily="49" charset="0"/>
              </a:rPr>
              <a:t>&lt;company/UK/2176594&gt; </a:t>
            </a:r>
            <a:r>
              <a:rPr lang="en-US" sz="1200" kern="1200" dirty="0" err="1">
                <a:latin typeface="Consolas" panose="020B0609020204030204" pitchFamily="49" charset="0"/>
                <a:ea typeface="+mn-ea"/>
                <a:cs typeface="Consolas" panose="020B0609020204030204" pitchFamily="49" charset="0"/>
              </a:rPr>
              <a:t>rov:registration</a:t>
            </a:r>
            <a:r>
              <a:rPr lang="en-US" sz="1200" kern="1200" dirty="0">
                <a:latin typeface="Consolas" panose="020B0609020204030204" pitchFamily="49" charset="0"/>
                <a:ea typeface="+mn-ea"/>
                <a:cs typeface="Consolas" panose="020B0609020204030204" pitchFamily="49" charset="0"/>
              </a:rPr>
              <a:t> &lt;company/UK/2176594/id&gt;</a:t>
            </a:r>
          </a:p>
          <a:p>
            <a:r>
              <a:rPr lang="en-US" sz="1600" dirty="0"/>
              <a:t>"a" instead of </a:t>
            </a:r>
            <a:r>
              <a:rPr lang="en-US" sz="1600" dirty="0" err="1"/>
              <a:t>rdf:type</a:t>
            </a:r>
            <a:r>
              <a:rPr lang="en-US" sz="1600" dirty="0"/>
              <a:t>: </a:t>
            </a:r>
            <a:br>
              <a:rPr lang="en-US" sz="1600" dirty="0"/>
            </a:br>
            <a:r>
              <a:rPr lang="en-US" sz="1200" kern="1200" dirty="0">
                <a:latin typeface="Consolas" panose="020B0609020204030204" pitchFamily="49" charset="0"/>
                <a:ea typeface="+mn-ea"/>
                <a:cs typeface="Consolas" panose="020B0609020204030204" pitchFamily="49" charset="0"/>
              </a:rPr>
              <a:t>&lt;company/UK/2176594&gt; </a:t>
            </a:r>
            <a:r>
              <a:rPr lang="en-US" sz="1200" kern="1200" dirty="0">
                <a:solidFill>
                  <a:srgbClr val="FF0000"/>
                </a:solidFill>
                <a:latin typeface="Consolas" panose="020B0609020204030204" pitchFamily="49" charset="0"/>
                <a:ea typeface="+mn-ea"/>
                <a:cs typeface="Consolas" panose="020B0609020204030204" pitchFamily="49" charset="0"/>
              </a:rPr>
              <a:t>a</a:t>
            </a:r>
            <a:r>
              <a:rPr lang="en-US" sz="1200" kern="1200" dirty="0">
                <a:latin typeface="Consolas" panose="020B0609020204030204" pitchFamily="49" charset="0"/>
                <a:ea typeface="+mn-ea"/>
                <a:cs typeface="Consolas" panose="020B0609020204030204" pitchFamily="49" charset="0"/>
              </a:rPr>
              <a:t> </a:t>
            </a:r>
            <a:r>
              <a:rPr lang="en-US" sz="1200" kern="1200" dirty="0" err="1">
                <a:latin typeface="Consolas" panose="020B0609020204030204" pitchFamily="49" charset="0"/>
                <a:ea typeface="+mn-ea"/>
                <a:cs typeface="Consolas" panose="020B0609020204030204" pitchFamily="49" charset="0"/>
              </a:rPr>
              <a:t>rov:RegisteredOrganization</a:t>
            </a:r>
            <a:endParaRPr lang="en-US" sz="1200" kern="1200" dirty="0">
              <a:latin typeface="Consolas" panose="020B0609020204030204" pitchFamily="49" charset="0"/>
              <a:ea typeface="+mn-ea"/>
              <a:cs typeface="Consolas" panose="020B0609020204030204" pitchFamily="49" charset="0"/>
            </a:endParaRPr>
          </a:p>
          <a:p>
            <a:r>
              <a:rPr lang="en-US" sz="1600" dirty="0"/>
              <a:t>Predicate list:</a:t>
            </a:r>
            <a:br>
              <a:rPr lang="en-US" sz="1600" dirty="0"/>
            </a:br>
            <a:r>
              <a:rPr lang="en-US" sz="1200" kern="1200" dirty="0">
                <a:latin typeface="Consolas" panose="020B0609020204030204" pitchFamily="49" charset="0"/>
                <a:ea typeface="+mn-ea"/>
                <a:cs typeface="Consolas" panose="020B0609020204030204" pitchFamily="49" charset="0"/>
              </a:rPr>
              <a:t>&lt;company/UK/2176594&gt; a </a:t>
            </a:r>
            <a:r>
              <a:rPr lang="en-US" sz="1200" kern="1200" dirty="0" err="1">
                <a:latin typeface="Consolas" panose="020B0609020204030204" pitchFamily="49" charset="0"/>
                <a:ea typeface="+mn-ea"/>
                <a:cs typeface="Consolas" panose="020B0609020204030204" pitchFamily="49" charset="0"/>
              </a:rPr>
              <a:t>rov:RegisteredOrganization</a:t>
            </a:r>
            <a:r>
              <a:rPr lang="en-US" sz="1200" kern="1200" dirty="0">
                <a:latin typeface="Consolas" panose="020B0609020204030204" pitchFamily="49" charset="0"/>
                <a:ea typeface="+mn-ea"/>
                <a:cs typeface="Consolas" panose="020B0609020204030204" pitchFamily="49" charset="0"/>
              </a:rPr>
              <a:t> </a:t>
            </a:r>
            <a:r>
              <a:rPr lang="en-US" sz="1200" kern="1200" dirty="0">
                <a:solidFill>
                  <a:srgbClr val="FF0000"/>
                </a:solidFill>
                <a:latin typeface="Consolas" panose="020B0609020204030204" pitchFamily="49" charset="0"/>
                <a:ea typeface="+mn-ea"/>
                <a:cs typeface="Consolas" panose="020B0609020204030204" pitchFamily="49" charset="0"/>
              </a:rPr>
              <a:t>;</a:t>
            </a:r>
            <a:r>
              <a:rPr lang="en-US" sz="1200" kern="1200" dirty="0">
                <a:latin typeface="Consolas" panose="020B0609020204030204" pitchFamily="49" charset="0"/>
                <a:ea typeface="+mn-ea"/>
                <a:cs typeface="Consolas" panose="020B0609020204030204" pitchFamily="49" charset="0"/>
              </a:rPr>
              <a:t> </a:t>
            </a:r>
            <a:r>
              <a:rPr lang="en-US" sz="1200" kern="1200" dirty="0" err="1">
                <a:latin typeface="Consolas" panose="020B0609020204030204" pitchFamily="49" charset="0"/>
                <a:ea typeface="+mn-ea"/>
                <a:cs typeface="Consolas" panose="020B0609020204030204" pitchFamily="49" charset="0"/>
              </a:rPr>
              <a:t>rov:registration</a:t>
            </a:r>
            <a:r>
              <a:rPr lang="en-US" sz="1200" kern="1200" dirty="0">
                <a:latin typeface="Consolas" panose="020B0609020204030204" pitchFamily="49" charset="0"/>
                <a:ea typeface="+mn-ea"/>
                <a:cs typeface="Consolas" panose="020B0609020204030204" pitchFamily="49" charset="0"/>
              </a:rPr>
              <a:t> &lt;company/UK/2176594/id&gt;</a:t>
            </a:r>
          </a:p>
          <a:p>
            <a:r>
              <a:rPr lang="en-US" sz="1600" dirty="0"/>
              <a:t>Object list:</a:t>
            </a:r>
            <a:br>
              <a:rPr lang="en-US" sz="1600" dirty="0"/>
            </a:br>
            <a:r>
              <a:rPr lang="en-US" sz="1200" kern="1200" dirty="0">
                <a:latin typeface="Consolas" panose="020B0609020204030204" pitchFamily="49" charset="0"/>
                <a:ea typeface="+mn-ea"/>
                <a:cs typeface="Consolas" panose="020B0609020204030204" pitchFamily="49" charset="0"/>
              </a:rPr>
              <a:t>&lt;company/ATOKA/6da785b3adf2&gt; </a:t>
            </a:r>
            <a:r>
              <a:rPr lang="en-US" sz="1200" kern="1200" dirty="0" err="1">
                <a:latin typeface="Consolas" panose="020B0609020204030204" pitchFamily="49" charset="0"/>
                <a:ea typeface="+mn-ea"/>
                <a:cs typeface="Consolas" panose="020B0609020204030204" pitchFamily="49" charset="0"/>
              </a:rPr>
              <a:t>adms:identifier</a:t>
            </a:r>
            <a:r>
              <a:rPr lang="en-US" sz="1200" kern="1200" dirty="0">
                <a:latin typeface="Consolas" panose="020B0609020204030204" pitchFamily="49" charset="0"/>
                <a:ea typeface="+mn-ea"/>
                <a:cs typeface="Consolas" panose="020B0609020204030204" pitchFamily="49" charset="0"/>
              </a:rPr>
              <a:t> &lt;company/ATOKA/6da78/id&gt; </a:t>
            </a:r>
            <a:r>
              <a:rPr lang="en-US" sz="1200" kern="1200" dirty="0">
                <a:solidFill>
                  <a:srgbClr val="FF0000"/>
                </a:solidFill>
                <a:latin typeface="Consolas" panose="020B0609020204030204" pitchFamily="49" charset="0"/>
                <a:ea typeface="+mn-ea"/>
                <a:cs typeface="Consolas" panose="020B0609020204030204" pitchFamily="49" charset="0"/>
              </a:rPr>
              <a:t>,</a:t>
            </a:r>
            <a:r>
              <a:rPr lang="en-US" sz="1200" kern="1200" dirty="0">
                <a:latin typeface="Consolas" panose="020B0609020204030204" pitchFamily="49" charset="0"/>
                <a:ea typeface="+mn-ea"/>
                <a:cs typeface="Consolas" panose="020B0609020204030204" pitchFamily="49" charset="0"/>
              </a:rPr>
              <a:t> &lt;company/ATOKA/6da78/id/REA&gt;.</a:t>
            </a:r>
          </a:p>
          <a:p>
            <a:r>
              <a:rPr lang="en-US" sz="1600" dirty="0"/>
              <a:t>Blank node: [ ]  (no data) or  [p1 o1; p2 o2, o3] (with data)</a:t>
            </a:r>
            <a:br>
              <a:rPr lang="en-US" sz="1200" kern="1200" dirty="0">
                <a:latin typeface="Consolas" panose="020B0609020204030204" pitchFamily="49" charset="0"/>
                <a:ea typeface="+mn-ea"/>
                <a:cs typeface="Consolas" panose="020B0609020204030204" pitchFamily="49" charset="0"/>
              </a:rPr>
            </a:br>
            <a:r>
              <a:rPr lang="en-US" sz="1200" kern="1200" dirty="0">
                <a:latin typeface="Consolas" panose="020B0609020204030204" pitchFamily="49" charset="0"/>
                <a:cs typeface="Consolas" panose="020B0609020204030204" pitchFamily="49" charset="0"/>
              </a:rPr>
              <a:t>&lt;company/ATOKA/6da785b3adf2&gt; </a:t>
            </a:r>
            <a:r>
              <a:rPr lang="en-US" sz="1200" kern="1200" dirty="0" err="1">
                <a:latin typeface="Consolas" panose="020B0609020204030204" pitchFamily="49" charset="0"/>
                <a:cs typeface="Consolas" panose="020B0609020204030204" pitchFamily="49" charset="0"/>
              </a:rPr>
              <a:t>adms:identifier</a:t>
            </a:r>
            <a:br>
              <a:rPr lang="en-US" sz="1200" kern="1200" dirty="0">
                <a:latin typeface="Consolas" panose="020B0609020204030204" pitchFamily="49" charset="0"/>
                <a:cs typeface="Consolas" panose="020B0609020204030204" pitchFamily="49" charset="0"/>
              </a:rPr>
            </a:br>
            <a:r>
              <a:rPr lang="en-US" sz="1200" kern="1200" dirty="0">
                <a:latin typeface="Consolas" panose="020B0609020204030204" pitchFamily="49" charset="0"/>
                <a:cs typeface="Consolas" panose="020B0609020204030204" pitchFamily="49" charset="0"/>
              </a:rPr>
              <a:t>  </a:t>
            </a:r>
            <a:r>
              <a:rPr lang="en-US" sz="1200" kern="1200" dirty="0">
                <a:solidFill>
                  <a:srgbClr val="FF0000"/>
                </a:solidFill>
                <a:latin typeface="Consolas" panose="020B0609020204030204" pitchFamily="49" charset="0"/>
                <a:cs typeface="Consolas" panose="020B0609020204030204" pitchFamily="49" charset="0"/>
              </a:rPr>
              <a:t>[</a:t>
            </a:r>
            <a:r>
              <a:rPr lang="en-US" sz="1200" kern="1200" dirty="0" err="1">
                <a:latin typeface="Consolas" panose="020B0609020204030204" pitchFamily="49" charset="0"/>
                <a:cs typeface="Consolas" panose="020B0609020204030204" pitchFamily="49" charset="0"/>
              </a:rPr>
              <a:t>skos:notation</a:t>
            </a:r>
            <a:r>
              <a:rPr lang="en-US" sz="1200" kern="1200" dirty="0">
                <a:latin typeface="Consolas" panose="020B0609020204030204" pitchFamily="49" charset="0"/>
                <a:cs typeface="Consolas" panose="020B0609020204030204" pitchFamily="49" charset="0"/>
              </a:rPr>
              <a:t> "TN210089"^^&lt;register/IT/REA/TN&gt;; </a:t>
            </a:r>
            <a:r>
              <a:rPr lang="en-US" sz="1200" kern="1200" dirty="0" err="1">
                <a:latin typeface="Consolas" panose="020B0609020204030204" pitchFamily="49" charset="0"/>
                <a:cs typeface="Consolas" panose="020B0609020204030204" pitchFamily="49" charset="0"/>
              </a:rPr>
              <a:t>dct:creator</a:t>
            </a:r>
            <a:r>
              <a:rPr lang="en-US" sz="1200" kern="1200" dirty="0">
                <a:latin typeface="Consolas" panose="020B0609020204030204" pitchFamily="49" charset="0"/>
                <a:cs typeface="Consolas" panose="020B0609020204030204" pitchFamily="49" charset="0"/>
              </a:rPr>
              <a:t> &lt;register/IT/REA/TN&gt;</a:t>
            </a:r>
            <a:r>
              <a:rPr lang="en-US" sz="1200" kern="1200" dirty="0">
                <a:solidFill>
                  <a:srgbClr val="FF0000"/>
                </a:solidFill>
                <a:latin typeface="Consolas" panose="020B0609020204030204" pitchFamily="49" charset="0"/>
                <a:cs typeface="Consolas" panose="020B0609020204030204" pitchFamily="49" charset="0"/>
              </a:rPr>
              <a:t>]</a:t>
            </a:r>
          </a:p>
          <a:p>
            <a:pPr lvl="1"/>
            <a:r>
              <a:rPr lang="en-US" sz="1200" dirty="0"/>
              <a:t>If you need the same blank node to be shared (have 2 incoming links), you need to use the normal notation _:foo</a:t>
            </a:r>
          </a:p>
          <a:p>
            <a:pPr lvl="1"/>
            <a:r>
              <a:rPr lang="en-US" sz="1200" dirty="0"/>
              <a:t>Blank nodes make it harder to debug data. For production, better mint reasonable URLs even for intermediate nodes</a:t>
            </a:r>
          </a:p>
          <a:p>
            <a:pPr lvl="1"/>
            <a:endParaRPr lang="en-US" sz="1200" dirty="0"/>
          </a:p>
        </p:txBody>
      </p:sp>
      <p:sp>
        <p:nvSpPr>
          <p:cNvPr id="4" name="Slide Number Placeholder 3">
            <a:extLst>
              <a:ext uri="{FF2B5EF4-FFF2-40B4-BE49-F238E27FC236}">
                <a16:creationId xmlns:a16="http://schemas.microsoft.com/office/drawing/2014/main" id="{5541CC3B-604D-448D-BFF4-5558AEA86236}"/>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18</a:t>
            </a:fld>
            <a:endParaRPr lang="en-GB"/>
          </a:p>
        </p:txBody>
      </p:sp>
    </p:spTree>
    <p:extLst>
      <p:ext uri="{BB962C8B-B14F-4D97-AF65-F5344CB8AC3E}">
        <p14:creationId xmlns:p14="http://schemas.microsoft.com/office/powerpoint/2010/main" val="1934392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F7595-346E-492B-BE7D-21C5857258CB}"/>
              </a:ext>
            </a:extLst>
          </p:cNvPr>
          <p:cNvSpPr>
            <a:spLocks noGrp="1"/>
          </p:cNvSpPr>
          <p:nvPr>
            <p:ph type="title"/>
          </p:nvPr>
        </p:nvSpPr>
        <p:spPr/>
        <p:txBody>
          <a:bodyPr/>
          <a:lstStyle/>
          <a:p>
            <a:r>
              <a:rPr lang="en-US" dirty="0"/>
              <a:t>Turtle Literals</a:t>
            </a:r>
          </a:p>
        </p:txBody>
      </p:sp>
      <p:sp>
        <p:nvSpPr>
          <p:cNvPr id="3" name="Content Placeholder 2">
            <a:extLst>
              <a:ext uri="{FF2B5EF4-FFF2-40B4-BE49-F238E27FC236}">
                <a16:creationId xmlns:a16="http://schemas.microsoft.com/office/drawing/2014/main" id="{7B4797A5-B5C5-4657-B061-47E4B63C554A}"/>
              </a:ext>
            </a:extLst>
          </p:cNvPr>
          <p:cNvSpPr>
            <a:spLocks noGrp="1"/>
          </p:cNvSpPr>
          <p:nvPr>
            <p:ph idx="1"/>
          </p:nvPr>
        </p:nvSpPr>
        <p:spPr/>
        <p:txBody>
          <a:bodyPr/>
          <a:lstStyle/>
          <a:p>
            <a:r>
              <a:rPr lang="en-US" dirty="0"/>
              <a:t>123: </a:t>
            </a:r>
            <a:r>
              <a:rPr lang="en-US" dirty="0" err="1"/>
              <a:t>xsd:integer</a:t>
            </a:r>
            <a:endParaRPr lang="en-US" dirty="0"/>
          </a:p>
          <a:p>
            <a:r>
              <a:rPr lang="en-US" dirty="0"/>
              <a:t>123.45: </a:t>
            </a:r>
            <a:r>
              <a:rPr lang="en-US" dirty="0" err="1"/>
              <a:t>xsd:decimal</a:t>
            </a:r>
            <a:endParaRPr lang="en-US" dirty="0"/>
          </a:p>
          <a:p>
            <a:r>
              <a:rPr lang="en-US" dirty="0"/>
              <a:t>true, false: </a:t>
            </a:r>
            <a:r>
              <a:rPr lang="en-US" dirty="0" err="1"/>
              <a:t>xsd:Boolean</a:t>
            </a:r>
            <a:endParaRPr lang="en-US" dirty="0"/>
          </a:p>
          <a:p>
            <a:r>
              <a:rPr lang="en-US" dirty="0"/>
              <a:t>""" string with "double quotes" """</a:t>
            </a:r>
          </a:p>
          <a:p>
            <a:r>
              <a:rPr lang="en-US" dirty="0"/>
              <a:t>''' string with 'single quotes' '''</a:t>
            </a:r>
          </a:p>
        </p:txBody>
      </p:sp>
      <p:sp>
        <p:nvSpPr>
          <p:cNvPr id="4" name="Slide Number Placeholder 3">
            <a:extLst>
              <a:ext uri="{FF2B5EF4-FFF2-40B4-BE49-F238E27FC236}">
                <a16:creationId xmlns:a16="http://schemas.microsoft.com/office/drawing/2014/main" id="{A7831545-E25D-47DF-B37C-26EF6A047E11}"/>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19</a:t>
            </a:fld>
            <a:endParaRPr lang="en-GB"/>
          </a:p>
        </p:txBody>
      </p:sp>
    </p:spTree>
    <p:extLst>
      <p:ext uri="{BB962C8B-B14F-4D97-AF65-F5344CB8AC3E}">
        <p14:creationId xmlns:p14="http://schemas.microsoft.com/office/powerpoint/2010/main" val="1637684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3D8A63-EF5E-46A3-A3A6-51C4418D488C}"/>
              </a:ext>
            </a:extLst>
          </p:cNvPr>
          <p:cNvSpPr>
            <a:spLocks noGrp="1"/>
          </p:cNvSpPr>
          <p:nvPr>
            <p:ph type="title"/>
          </p:nvPr>
        </p:nvSpPr>
        <p:spPr/>
        <p:txBody>
          <a:bodyPr/>
          <a:lstStyle/>
          <a:p>
            <a:r>
              <a:rPr lang="en-US" dirty="0"/>
              <a:t>Outline</a:t>
            </a:r>
          </a:p>
        </p:txBody>
      </p:sp>
      <p:sp>
        <p:nvSpPr>
          <p:cNvPr id="6" name="Content Placeholder 5">
            <a:extLst>
              <a:ext uri="{FF2B5EF4-FFF2-40B4-BE49-F238E27FC236}">
                <a16:creationId xmlns:a16="http://schemas.microsoft.com/office/drawing/2014/main" id="{148EFC58-4AC8-4077-BEB8-040856192C3C}"/>
              </a:ext>
            </a:extLst>
          </p:cNvPr>
          <p:cNvSpPr>
            <a:spLocks noGrp="1"/>
          </p:cNvSpPr>
          <p:nvPr>
            <p:ph idx="1"/>
          </p:nvPr>
        </p:nvSpPr>
        <p:spPr/>
        <p:txBody>
          <a:bodyPr/>
          <a:lstStyle/>
          <a:p>
            <a:r>
              <a:rPr lang="en-US" sz="2000" dirty="0"/>
              <a:t>RDF Formats</a:t>
            </a:r>
          </a:p>
          <a:p>
            <a:pPr lvl="1"/>
            <a:r>
              <a:rPr lang="en-US" sz="1600" dirty="0"/>
              <a:t>Semantic resolution and content negotiation</a:t>
            </a:r>
          </a:p>
          <a:p>
            <a:pPr lvl="1"/>
            <a:r>
              <a:rPr lang="en-US" sz="1600" dirty="0"/>
              <a:t>Prefixes, URL design (Namespace Carving)</a:t>
            </a:r>
          </a:p>
          <a:p>
            <a:pPr lvl="1"/>
            <a:r>
              <a:rPr lang="en-US" sz="1600" dirty="0"/>
              <a:t>RDF Terms, Turtle, SPARQL</a:t>
            </a:r>
          </a:p>
          <a:p>
            <a:r>
              <a:rPr lang="en-US" sz="2000" dirty="0"/>
              <a:t>Semantic Data Modeling</a:t>
            </a:r>
          </a:p>
          <a:p>
            <a:pPr lvl="1"/>
            <a:r>
              <a:rPr lang="en-US" sz="1600" dirty="0"/>
              <a:t>Semantic Modeling vs Ontology Engineering</a:t>
            </a:r>
          </a:p>
          <a:p>
            <a:pPr lvl="1"/>
            <a:r>
              <a:rPr lang="en-US" sz="1600" dirty="0"/>
              <a:t>RDFS vs schema.org; Ontology design patterns; RDF Shapes</a:t>
            </a:r>
          </a:p>
          <a:p>
            <a:pPr lvl="1"/>
            <a:r>
              <a:rPr lang="en-US" sz="1600" dirty="0"/>
              <a:t>Org, </a:t>
            </a:r>
            <a:r>
              <a:rPr lang="en-US" sz="1600" dirty="0" err="1"/>
              <a:t>RegOrg</a:t>
            </a:r>
            <a:r>
              <a:rPr lang="en-US" sz="1600" dirty="0"/>
              <a:t>, Person, </a:t>
            </a:r>
            <a:r>
              <a:rPr lang="en-US" sz="1600" dirty="0" err="1"/>
              <a:t>Locn</a:t>
            </a:r>
            <a:r>
              <a:rPr lang="en-US" sz="1600" dirty="0"/>
              <a:t> Ontologies</a:t>
            </a:r>
          </a:p>
          <a:p>
            <a:pPr lvl="1"/>
            <a:r>
              <a:rPr lang="en-US" sz="1600" dirty="0" err="1"/>
              <a:t>euBusinessGraph</a:t>
            </a:r>
            <a:r>
              <a:rPr lang="en-US" sz="1600" dirty="0"/>
              <a:t> Data Model; </a:t>
            </a:r>
            <a:r>
              <a:rPr lang="en-US" sz="1600" dirty="0" err="1"/>
              <a:t>rdfpuml</a:t>
            </a:r>
            <a:r>
              <a:rPr lang="en-US" sz="1600" dirty="0"/>
              <a:t> diagramming tool</a:t>
            </a:r>
          </a:p>
          <a:p>
            <a:r>
              <a:rPr lang="en-US" sz="2000" dirty="0"/>
              <a:t>SPARQL</a:t>
            </a:r>
          </a:p>
          <a:p>
            <a:pPr lvl="1"/>
            <a:r>
              <a:rPr lang="en-US" sz="1400" dirty="0"/>
              <a:t>vocab.getty.org/queries Getty Sample Queries</a:t>
            </a:r>
          </a:p>
          <a:p>
            <a:pPr lvl="1"/>
            <a:r>
              <a:rPr lang="en-US" sz="1400" dirty="0"/>
              <a:t>businessgraph.ontotext.com/</a:t>
            </a:r>
            <a:r>
              <a:rPr lang="en-US" sz="1400" dirty="0" err="1"/>
              <a:t>sparql</a:t>
            </a:r>
            <a:r>
              <a:rPr lang="en-US" sz="1400" dirty="0"/>
              <a:t> sample queries (Bulgarian Trade Register)</a:t>
            </a:r>
          </a:p>
          <a:p>
            <a:r>
              <a:rPr lang="en-US" sz="2000" dirty="0"/>
              <a:t>Ontologies for IoT, </a:t>
            </a:r>
            <a:r>
              <a:rPr lang="en-US" sz="2000" dirty="0" err="1"/>
              <a:t>WoT</a:t>
            </a:r>
            <a:r>
              <a:rPr lang="en-US" sz="2000" dirty="0"/>
              <a:t>, </a:t>
            </a:r>
            <a:r>
              <a:rPr lang="en-US" sz="2000" dirty="0" err="1"/>
              <a:t>UoM</a:t>
            </a:r>
            <a:endParaRPr lang="en-US" sz="2000" dirty="0"/>
          </a:p>
        </p:txBody>
      </p:sp>
      <p:sp>
        <p:nvSpPr>
          <p:cNvPr id="4" name="Slide Number Placeholder 3">
            <a:extLst>
              <a:ext uri="{FF2B5EF4-FFF2-40B4-BE49-F238E27FC236}">
                <a16:creationId xmlns:a16="http://schemas.microsoft.com/office/drawing/2014/main" id="{706D5246-7436-449E-8B78-CDC73A01F5E5}"/>
              </a:ext>
            </a:extLst>
          </p:cNvPr>
          <p:cNvSpPr>
            <a:spLocks noGrp="1"/>
          </p:cNvSpPr>
          <p:nvPr>
            <p:ph type="sldNum" sz="quarter" idx="11"/>
          </p:nvPr>
        </p:nvSpPr>
        <p:spPr/>
        <p:txBody>
          <a:bodyPr/>
          <a:lstStyle/>
          <a:p>
            <a:pPr>
              <a:defRPr/>
            </a:pPr>
            <a:r>
              <a:rPr lang="en-GB"/>
              <a:t>#</a:t>
            </a:r>
            <a:fld id="{CBC2FF50-310F-4C66-9FFE-572EC9288E3D}" type="slidenum">
              <a:rPr lang="en-GB" smtClean="0"/>
              <a:pPr>
                <a:defRPr/>
              </a:pPr>
              <a:t>2</a:t>
            </a:fld>
            <a:endParaRPr lang="en-GB"/>
          </a:p>
        </p:txBody>
      </p:sp>
    </p:spTree>
    <p:extLst>
      <p:ext uri="{BB962C8B-B14F-4D97-AF65-F5344CB8AC3E}">
        <p14:creationId xmlns:p14="http://schemas.microsoft.com/office/powerpoint/2010/main" val="50385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00175-0227-47B3-B332-421694D8F239}"/>
              </a:ext>
            </a:extLst>
          </p:cNvPr>
          <p:cNvSpPr>
            <a:spLocks noGrp="1"/>
          </p:cNvSpPr>
          <p:nvPr>
            <p:ph type="title"/>
          </p:nvPr>
        </p:nvSpPr>
        <p:spPr/>
        <p:txBody>
          <a:bodyPr/>
          <a:lstStyle/>
          <a:p>
            <a:r>
              <a:rPr lang="en-US" dirty="0"/>
              <a:t>RDF Lists in Turtle</a:t>
            </a:r>
          </a:p>
        </p:txBody>
      </p:sp>
      <p:sp>
        <p:nvSpPr>
          <p:cNvPr id="3" name="Content Placeholder 2">
            <a:extLst>
              <a:ext uri="{FF2B5EF4-FFF2-40B4-BE49-F238E27FC236}">
                <a16:creationId xmlns:a16="http://schemas.microsoft.com/office/drawing/2014/main" id="{530240FA-1CD5-46E6-8612-2FFB7D5FD0BB}"/>
              </a:ext>
            </a:extLst>
          </p:cNvPr>
          <p:cNvSpPr>
            <a:spLocks noGrp="1"/>
          </p:cNvSpPr>
          <p:nvPr>
            <p:ph idx="1"/>
          </p:nvPr>
        </p:nvSpPr>
        <p:spPr/>
        <p:txBody>
          <a:bodyPr/>
          <a:lstStyle/>
          <a:p>
            <a:r>
              <a:rPr lang="en-US" dirty="0"/>
              <a:t>RDF natively supports multi-valued props, e.g.</a:t>
            </a:r>
            <a:br>
              <a:rPr lang="en-US" sz="1300" dirty="0">
                <a:latin typeface="Consolas" panose="020B0609020204030204" pitchFamily="49" charset="0"/>
                <a:cs typeface="Consolas" panose="020B0609020204030204" pitchFamily="49" charset="0"/>
              </a:rPr>
            </a:br>
            <a:r>
              <a:rPr lang="en-US" sz="1300" dirty="0">
                <a:latin typeface="Consolas" panose="020B0609020204030204" pitchFamily="49" charset="0"/>
                <a:cs typeface="Consolas" panose="020B0609020204030204" pitchFamily="49" charset="0"/>
              </a:rPr>
              <a:t>&lt;person/1&gt; </a:t>
            </a:r>
            <a:r>
              <a:rPr lang="en-US" sz="1300" dirty="0" err="1">
                <a:latin typeface="Consolas" panose="020B0609020204030204" pitchFamily="49" charset="0"/>
                <a:cs typeface="Consolas" panose="020B0609020204030204" pitchFamily="49" charset="0"/>
              </a:rPr>
              <a:t>foaf:name</a:t>
            </a:r>
            <a:r>
              <a:rPr lang="en-US" sz="1300" dirty="0">
                <a:latin typeface="Consolas" panose="020B0609020204030204" pitchFamily="49" charset="0"/>
                <a:cs typeface="Consolas" panose="020B0609020204030204" pitchFamily="49" charset="0"/>
              </a:rPr>
              <a:t> "Vladimir", "Vlado".</a:t>
            </a:r>
            <a:br>
              <a:rPr lang="en-US" sz="1300" dirty="0">
                <a:latin typeface="Consolas" panose="020B0609020204030204" pitchFamily="49" charset="0"/>
                <a:cs typeface="Consolas" panose="020B0609020204030204" pitchFamily="49" charset="0"/>
              </a:rPr>
            </a:br>
            <a:r>
              <a:rPr lang="en-US" sz="1300" dirty="0">
                <a:latin typeface="Consolas" panose="020B0609020204030204" pitchFamily="49" charset="0"/>
                <a:cs typeface="Consolas" panose="020B0609020204030204" pitchFamily="49" charset="0"/>
              </a:rPr>
              <a:t>&lt;paper/1&gt; </a:t>
            </a:r>
            <a:r>
              <a:rPr lang="en-US" sz="1300" dirty="0" err="1">
                <a:latin typeface="Consolas" panose="020B0609020204030204" pitchFamily="49" charset="0"/>
                <a:cs typeface="Consolas" panose="020B0609020204030204" pitchFamily="49" charset="0"/>
              </a:rPr>
              <a:t>schema:author</a:t>
            </a:r>
            <a:r>
              <a:rPr lang="en-US" sz="1300" dirty="0">
                <a:latin typeface="Consolas" panose="020B0609020204030204" pitchFamily="49" charset="0"/>
                <a:cs typeface="Consolas" panose="020B0609020204030204" pitchFamily="49" charset="0"/>
              </a:rPr>
              <a:t> &lt;person/1&gt;, &lt;person/2&gt;.</a:t>
            </a:r>
          </a:p>
          <a:p>
            <a:r>
              <a:rPr lang="en-US" dirty="0"/>
              <a:t>But there's no order: if you need it, could use RDF List.</a:t>
            </a:r>
            <a:br>
              <a:rPr lang="en-US" dirty="0"/>
            </a:br>
            <a:r>
              <a:rPr lang="en-US" dirty="0"/>
              <a:t>Deceptively easy in Turtle (note: no commas!)</a:t>
            </a:r>
            <a:br>
              <a:rPr lang="en-US" dirty="0"/>
            </a:br>
            <a:r>
              <a:rPr lang="en-US" sz="1300" dirty="0">
                <a:latin typeface="Consolas" panose="020B0609020204030204" pitchFamily="49" charset="0"/>
                <a:ea typeface="+mn-ea"/>
                <a:cs typeface="Consolas" panose="020B0609020204030204" pitchFamily="49" charset="0"/>
              </a:rPr>
              <a:t>&lt;paper/1&gt; </a:t>
            </a:r>
            <a:r>
              <a:rPr lang="en-US" sz="1300" dirty="0" err="1">
                <a:latin typeface="Consolas" panose="020B0609020204030204" pitchFamily="49" charset="0"/>
                <a:ea typeface="+mn-ea"/>
                <a:cs typeface="Consolas" panose="020B0609020204030204" pitchFamily="49" charset="0"/>
              </a:rPr>
              <a:t>schema:authorList</a:t>
            </a:r>
            <a:r>
              <a:rPr lang="en-US" sz="1300" dirty="0">
                <a:latin typeface="Consolas" panose="020B0609020204030204" pitchFamily="49" charset="0"/>
                <a:ea typeface="+mn-ea"/>
                <a:cs typeface="Consolas" panose="020B0609020204030204" pitchFamily="49" charset="0"/>
              </a:rPr>
              <a:t> (&lt;person/1&gt; &lt;person/2&gt;).</a:t>
            </a:r>
          </a:p>
          <a:p>
            <a:r>
              <a:rPr lang="en-US" dirty="0"/>
              <a:t>But this is quite complex in RDF. Gets expanded to a linked list</a:t>
            </a:r>
            <a:br>
              <a:rPr lang="en-US" dirty="0"/>
            </a:br>
            <a:r>
              <a:rPr lang="en-US" sz="1300" dirty="0">
                <a:latin typeface="Consolas" panose="020B0609020204030204" pitchFamily="49" charset="0"/>
                <a:cs typeface="Consolas" panose="020B0609020204030204" pitchFamily="49" charset="0"/>
              </a:rPr>
              <a:t>&lt;paper/1&gt; </a:t>
            </a:r>
            <a:r>
              <a:rPr lang="en-US" sz="1300" dirty="0" err="1">
                <a:latin typeface="Consolas" panose="020B0609020204030204" pitchFamily="49" charset="0"/>
                <a:cs typeface="Consolas" panose="020B0609020204030204" pitchFamily="49" charset="0"/>
              </a:rPr>
              <a:t>schema:authorList</a:t>
            </a:r>
            <a:br>
              <a:rPr lang="en-US" sz="1300" dirty="0">
                <a:latin typeface="Consolas" panose="020B0609020204030204" pitchFamily="49" charset="0"/>
                <a:cs typeface="Consolas" panose="020B0609020204030204" pitchFamily="49" charset="0"/>
              </a:rPr>
            </a:br>
            <a:r>
              <a:rPr lang="en-US" sz="1300" dirty="0">
                <a:latin typeface="Consolas" panose="020B0609020204030204" pitchFamily="49" charset="0"/>
                <a:cs typeface="Consolas" panose="020B0609020204030204" pitchFamily="49" charset="0"/>
              </a:rPr>
              <a:t>  [a </a:t>
            </a:r>
            <a:r>
              <a:rPr lang="en-US" sz="1300" dirty="0" err="1">
                <a:latin typeface="Consolas" panose="020B0609020204030204" pitchFamily="49" charset="0"/>
                <a:cs typeface="Consolas" panose="020B0609020204030204" pitchFamily="49" charset="0"/>
              </a:rPr>
              <a:t>rdf:List</a:t>
            </a:r>
            <a:r>
              <a:rPr lang="en-US" sz="1300" dirty="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rdf:first</a:t>
            </a:r>
            <a:r>
              <a:rPr lang="en-US" sz="1300" dirty="0">
                <a:latin typeface="Consolas" panose="020B0609020204030204" pitchFamily="49" charset="0"/>
                <a:cs typeface="Consolas" panose="020B0609020204030204" pitchFamily="49" charset="0"/>
              </a:rPr>
              <a:t> &lt;person/1&gt;; </a:t>
            </a:r>
            <a:r>
              <a:rPr lang="en-US" sz="1300" dirty="0" err="1">
                <a:latin typeface="Consolas" panose="020B0609020204030204" pitchFamily="49" charset="0"/>
                <a:cs typeface="Consolas" panose="020B0609020204030204" pitchFamily="49" charset="0"/>
              </a:rPr>
              <a:t>rdf:rest</a:t>
            </a:r>
            <a:br>
              <a:rPr lang="en-US" sz="1300" dirty="0">
                <a:latin typeface="Consolas" panose="020B0609020204030204" pitchFamily="49" charset="0"/>
                <a:cs typeface="Consolas" panose="020B0609020204030204" pitchFamily="49" charset="0"/>
              </a:rPr>
            </a:br>
            <a:r>
              <a:rPr lang="en-US" sz="1300" dirty="0">
                <a:latin typeface="Consolas" panose="020B0609020204030204" pitchFamily="49" charset="0"/>
                <a:cs typeface="Consolas" panose="020B0609020204030204" pitchFamily="49" charset="0"/>
              </a:rPr>
              <a:t>    [a </a:t>
            </a:r>
            <a:r>
              <a:rPr lang="en-US" sz="1300" dirty="0" err="1">
                <a:latin typeface="Consolas" panose="020B0609020204030204" pitchFamily="49" charset="0"/>
                <a:cs typeface="Consolas" panose="020B0609020204030204" pitchFamily="49" charset="0"/>
              </a:rPr>
              <a:t>rdf:List</a:t>
            </a:r>
            <a:r>
              <a:rPr lang="en-US" sz="1300" dirty="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rdf:first</a:t>
            </a:r>
            <a:r>
              <a:rPr lang="en-US" sz="1300" dirty="0">
                <a:latin typeface="Consolas" panose="020B0609020204030204" pitchFamily="49" charset="0"/>
                <a:cs typeface="Consolas" panose="020B0609020204030204" pitchFamily="49" charset="0"/>
              </a:rPr>
              <a:t> &lt;person/2&gt;; </a:t>
            </a:r>
            <a:r>
              <a:rPr lang="en-US" sz="1300" dirty="0" err="1">
                <a:latin typeface="Consolas" panose="020B0609020204030204" pitchFamily="49" charset="0"/>
                <a:cs typeface="Consolas" panose="020B0609020204030204" pitchFamily="49" charset="0"/>
              </a:rPr>
              <a:t>rdf:rest</a:t>
            </a:r>
            <a:r>
              <a:rPr lang="en-US" sz="1300" dirty="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rdf:nil</a:t>
            </a:r>
            <a:r>
              <a:rPr lang="en-US" sz="1300" dirty="0">
                <a:latin typeface="Consolas" panose="020B0609020204030204" pitchFamily="49" charset="0"/>
                <a:cs typeface="Consolas" panose="020B0609020204030204" pitchFamily="49" charset="0"/>
              </a:rPr>
              <a:t>]]</a:t>
            </a:r>
          </a:p>
          <a:p>
            <a:r>
              <a:rPr lang="en-US" dirty="0"/>
              <a:t>Could also use "position" or "order" field, e.g. in schema.org (see </a:t>
            </a:r>
            <a:r>
              <a:rPr lang="en-US" dirty="0">
                <a:hlinkClick r:id="rId2"/>
              </a:rPr>
              <a:t>#1727</a:t>
            </a:r>
            <a:r>
              <a:rPr lang="en-US" dirty="0"/>
              <a:t>)</a:t>
            </a:r>
            <a:br>
              <a:rPr lang="en-US" dirty="0"/>
            </a:br>
            <a:r>
              <a:rPr lang="en-US" sz="1300" dirty="0">
                <a:latin typeface="Consolas" panose="020B0609020204030204" pitchFamily="49" charset="0"/>
                <a:cs typeface="Consolas" panose="020B0609020204030204" pitchFamily="49" charset="0"/>
              </a:rPr>
              <a:t>&lt;work&gt; a </a:t>
            </a:r>
            <a:r>
              <a:rPr lang="en-US" sz="1300" dirty="0" err="1">
                <a:latin typeface="Consolas" panose="020B0609020204030204" pitchFamily="49" charset="0"/>
                <a:cs typeface="Consolas" panose="020B0609020204030204" pitchFamily="49" charset="0"/>
              </a:rPr>
              <a:t>CreativeWork</a:t>
            </a:r>
            <a:r>
              <a:rPr lang="en-US" sz="1300" dirty="0">
                <a:latin typeface="Consolas" panose="020B0609020204030204" pitchFamily="49" charset="0"/>
                <a:cs typeface="Consolas" panose="020B0609020204030204" pitchFamily="49" charset="0"/>
              </a:rPr>
              <a:t>; author &lt;work/authors&gt;.</a:t>
            </a:r>
            <a:br>
              <a:rPr lang="en-US" sz="1300" dirty="0">
                <a:latin typeface="Consolas" panose="020B0609020204030204" pitchFamily="49" charset="0"/>
                <a:cs typeface="Consolas" panose="020B0609020204030204" pitchFamily="49" charset="0"/>
              </a:rPr>
            </a:br>
            <a:r>
              <a:rPr lang="en-US" sz="1300" dirty="0">
                <a:latin typeface="Consolas" panose="020B0609020204030204" pitchFamily="49" charset="0"/>
                <a:cs typeface="Consolas" panose="020B0609020204030204" pitchFamily="49" charset="0"/>
              </a:rPr>
              <a:t>&lt;work/authors&gt; a </a:t>
            </a:r>
            <a:r>
              <a:rPr lang="en-US" sz="1300" dirty="0" err="1">
                <a:latin typeface="Consolas" panose="020B0609020204030204" pitchFamily="49" charset="0"/>
                <a:cs typeface="Consolas" panose="020B0609020204030204" pitchFamily="49" charset="0"/>
              </a:rPr>
              <a:t>ItemList</a:t>
            </a:r>
            <a:r>
              <a:rPr lang="en-US" sz="1300" dirty="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itemListOrder</a:t>
            </a:r>
            <a:r>
              <a:rPr lang="en-US" sz="1300" dirty="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ItemListOrderAscending</a:t>
            </a:r>
            <a:r>
              <a:rPr lang="en-US" sz="1300" dirty="0">
                <a:latin typeface="Consolas" panose="020B0609020204030204" pitchFamily="49" charset="0"/>
                <a:cs typeface="Consolas" panose="020B0609020204030204" pitchFamily="49" charset="0"/>
              </a:rPr>
              <a:t>;</a:t>
            </a:r>
            <a:br>
              <a:rPr lang="en-US" sz="1300" dirty="0">
                <a:latin typeface="Consolas" panose="020B0609020204030204" pitchFamily="49" charset="0"/>
                <a:cs typeface="Consolas" panose="020B0609020204030204" pitchFamily="49" charset="0"/>
              </a:rPr>
            </a:br>
            <a:r>
              <a:rPr lang="en-US" sz="1300" dirty="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itemListElement</a:t>
            </a:r>
            <a:r>
              <a:rPr lang="en-US" sz="1300" dirty="0">
                <a:latin typeface="Consolas" panose="020B0609020204030204" pitchFamily="49" charset="0"/>
                <a:cs typeface="Consolas" panose="020B0609020204030204" pitchFamily="49" charset="0"/>
              </a:rPr>
              <a:t> &lt;work/author/1&gt;, &lt;work/author/N&gt;.</a:t>
            </a:r>
            <a:br>
              <a:rPr lang="en-US" sz="1300" dirty="0">
                <a:latin typeface="Consolas" panose="020B0609020204030204" pitchFamily="49" charset="0"/>
                <a:cs typeface="Consolas" panose="020B0609020204030204" pitchFamily="49" charset="0"/>
              </a:rPr>
            </a:br>
            <a:r>
              <a:rPr lang="en-US" sz="1300" dirty="0">
                <a:latin typeface="Consolas" panose="020B0609020204030204" pitchFamily="49" charset="0"/>
                <a:cs typeface="Consolas" panose="020B0609020204030204" pitchFamily="49" charset="0"/>
              </a:rPr>
              <a:t>&lt;work/author/1&gt; a </a:t>
            </a:r>
            <a:r>
              <a:rPr lang="en-US" sz="1300" dirty="0" err="1">
                <a:latin typeface="Consolas" panose="020B0609020204030204" pitchFamily="49" charset="0"/>
                <a:cs typeface="Consolas" panose="020B0609020204030204" pitchFamily="49" charset="0"/>
              </a:rPr>
              <a:t>ListItem</a:t>
            </a:r>
            <a:r>
              <a:rPr lang="en-US" sz="1300" dirty="0">
                <a:latin typeface="Consolas" panose="020B0609020204030204" pitchFamily="49" charset="0"/>
                <a:cs typeface="Consolas" panose="020B0609020204030204" pitchFamily="49" charset="0"/>
              </a:rPr>
              <a:t>; item &lt;author/1&gt;; position 1.</a:t>
            </a:r>
            <a:br>
              <a:rPr lang="en-US" sz="1300" dirty="0">
                <a:latin typeface="Consolas" panose="020B0609020204030204" pitchFamily="49" charset="0"/>
                <a:cs typeface="Consolas" panose="020B0609020204030204" pitchFamily="49" charset="0"/>
              </a:rPr>
            </a:br>
            <a:r>
              <a:rPr lang="en-US" sz="1300" dirty="0">
                <a:latin typeface="Consolas" panose="020B0609020204030204" pitchFamily="49" charset="0"/>
                <a:cs typeface="Consolas" panose="020B0609020204030204" pitchFamily="49" charset="0"/>
              </a:rPr>
              <a:t>&lt;work/author/N&gt; a </a:t>
            </a:r>
            <a:r>
              <a:rPr lang="en-US" sz="1300" dirty="0" err="1">
                <a:latin typeface="Consolas" panose="020B0609020204030204" pitchFamily="49" charset="0"/>
                <a:cs typeface="Consolas" panose="020B0609020204030204" pitchFamily="49" charset="0"/>
              </a:rPr>
              <a:t>ListItem</a:t>
            </a:r>
            <a:r>
              <a:rPr lang="en-US" sz="1300" dirty="0">
                <a:latin typeface="Consolas" panose="020B0609020204030204" pitchFamily="49" charset="0"/>
                <a:cs typeface="Consolas" panose="020B0609020204030204" pitchFamily="49" charset="0"/>
              </a:rPr>
              <a:t>; item &lt;author/N&gt;; position N.</a:t>
            </a:r>
          </a:p>
          <a:p>
            <a:endParaRPr lang="en-US" dirty="0"/>
          </a:p>
        </p:txBody>
      </p:sp>
      <p:sp>
        <p:nvSpPr>
          <p:cNvPr id="4" name="Slide Number Placeholder 3">
            <a:extLst>
              <a:ext uri="{FF2B5EF4-FFF2-40B4-BE49-F238E27FC236}">
                <a16:creationId xmlns:a16="http://schemas.microsoft.com/office/drawing/2014/main" id="{EFA594B3-6119-41B3-B519-E2EC1778AE59}"/>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20</a:t>
            </a:fld>
            <a:endParaRPr lang="en-GB"/>
          </a:p>
        </p:txBody>
      </p:sp>
    </p:spTree>
    <p:extLst>
      <p:ext uri="{BB962C8B-B14F-4D97-AF65-F5344CB8AC3E}">
        <p14:creationId xmlns:p14="http://schemas.microsoft.com/office/powerpoint/2010/main" val="2194133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D21E8-BBF9-431F-ADDE-98AA2A1C2F92}"/>
              </a:ext>
            </a:extLst>
          </p:cNvPr>
          <p:cNvSpPr>
            <a:spLocks noGrp="1"/>
          </p:cNvSpPr>
          <p:nvPr>
            <p:ph type="title"/>
          </p:nvPr>
        </p:nvSpPr>
        <p:spPr/>
        <p:txBody>
          <a:bodyPr/>
          <a:lstStyle/>
          <a:p>
            <a:r>
              <a:rPr lang="en-US" dirty="0"/>
              <a:t>Turtle Editors: Emacs</a:t>
            </a:r>
          </a:p>
        </p:txBody>
      </p:sp>
      <p:sp>
        <p:nvSpPr>
          <p:cNvPr id="3" name="Content Placeholder 2">
            <a:extLst>
              <a:ext uri="{FF2B5EF4-FFF2-40B4-BE49-F238E27FC236}">
                <a16:creationId xmlns:a16="http://schemas.microsoft.com/office/drawing/2014/main" id="{38929D5F-ABFA-4F60-AE87-6F61E2E41847}"/>
              </a:ext>
            </a:extLst>
          </p:cNvPr>
          <p:cNvSpPr>
            <a:spLocks noGrp="1"/>
          </p:cNvSpPr>
          <p:nvPr>
            <p:ph idx="1"/>
          </p:nvPr>
        </p:nvSpPr>
        <p:spPr>
          <a:xfrm>
            <a:off x="333773" y="1196975"/>
            <a:ext cx="6552728" cy="4895850"/>
          </a:xfrm>
        </p:spPr>
        <p:txBody>
          <a:bodyPr/>
          <a:lstStyle/>
          <a:p>
            <a:r>
              <a:rPr lang="en-US" sz="3200" dirty="0"/>
              <a:t>I use Emacs:</a:t>
            </a:r>
          </a:p>
          <a:p>
            <a:pPr lvl="1"/>
            <a:r>
              <a:rPr lang="en-US" sz="2400" dirty="0"/>
              <a:t>syntax highlighting</a:t>
            </a:r>
          </a:p>
          <a:p>
            <a:pPr lvl="1"/>
            <a:r>
              <a:rPr lang="en-US" sz="2400" dirty="0" err="1"/>
              <a:t>Flycheck</a:t>
            </a:r>
            <a:r>
              <a:rPr lang="en-US" sz="2400" dirty="0"/>
              <a:t> on-the-fly syntax checking</a:t>
            </a:r>
          </a:p>
          <a:p>
            <a:pPr lvl="1"/>
            <a:r>
              <a:rPr lang="en-US" sz="2400" dirty="0"/>
              <a:t>Uses </a:t>
            </a:r>
            <a:r>
              <a:rPr lang="en-US" sz="2400" dirty="0">
                <a:hlinkClick r:id="rId2"/>
              </a:rPr>
              <a:t>Jena RIOT</a:t>
            </a:r>
            <a:r>
              <a:rPr lang="en-US" sz="2400" dirty="0"/>
              <a:t> (</a:t>
            </a:r>
            <a:r>
              <a:rPr lang="en-US" sz="2400" dirty="0" err="1"/>
              <a:t>riotval</a:t>
            </a:r>
            <a:r>
              <a:rPr lang="en-US" sz="2400" dirty="0"/>
              <a:t>)</a:t>
            </a:r>
          </a:p>
          <a:p>
            <a:pPr lvl="1"/>
            <a:r>
              <a:rPr lang="en-US" sz="2400" dirty="0"/>
              <a:t>With custom script to prepend prefixes, and subtract line numbers from error messages</a:t>
            </a:r>
          </a:p>
        </p:txBody>
      </p:sp>
      <p:sp>
        <p:nvSpPr>
          <p:cNvPr id="4" name="Slide Number Placeholder 3">
            <a:extLst>
              <a:ext uri="{FF2B5EF4-FFF2-40B4-BE49-F238E27FC236}">
                <a16:creationId xmlns:a16="http://schemas.microsoft.com/office/drawing/2014/main" id="{BC27C012-239E-4E15-82FC-356BE052C20E}"/>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21</a:t>
            </a:fld>
            <a:endParaRPr lang="en-GB"/>
          </a:p>
        </p:txBody>
      </p:sp>
      <p:pic>
        <p:nvPicPr>
          <p:cNvPr id="5" name="Picture 4">
            <a:extLst>
              <a:ext uri="{FF2B5EF4-FFF2-40B4-BE49-F238E27FC236}">
                <a16:creationId xmlns:a16="http://schemas.microsoft.com/office/drawing/2014/main" id="{CE94936B-4CEC-4F44-A449-32EBF24301C5}"/>
              </a:ext>
            </a:extLst>
          </p:cNvPr>
          <p:cNvPicPr>
            <a:picLocks noChangeAspect="1"/>
          </p:cNvPicPr>
          <p:nvPr/>
        </p:nvPicPr>
        <p:blipFill>
          <a:blip r:embed="rId3"/>
          <a:stretch>
            <a:fillRect/>
          </a:stretch>
        </p:blipFill>
        <p:spPr>
          <a:xfrm>
            <a:off x="7030516" y="1340767"/>
            <a:ext cx="5085626" cy="4671773"/>
          </a:xfrm>
          <a:prstGeom prst="rect">
            <a:avLst/>
          </a:prstGeom>
        </p:spPr>
      </p:pic>
    </p:spTree>
    <p:extLst>
      <p:ext uri="{BB962C8B-B14F-4D97-AF65-F5344CB8AC3E}">
        <p14:creationId xmlns:p14="http://schemas.microsoft.com/office/powerpoint/2010/main" val="944002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D21E8-BBF9-431F-ADDE-98AA2A1C2F92}"/>
              </a:ext>
            </a:extLst>
          </p:cNvPr>
          <p:cNvSpPr>
            <a:spLocks noGrp="1"/>
          </p:cNvSpPr>
          <p:nvPr>
            <p:ph type="title"/>
          </p:nvPr>
        </p:nvSpPr>
        <p:spPr/>
        <p:txBody>
          <a:bodyPr/>
          <a:lstStyle/>
          <a:p>
            <a:r>
              <a:rPr lang="en-US" dirty="0"/>
              <a:t>Turtle Editors: </a:t>
            </a:r>
            <a:r>
              <a:rPr lang="en-US" dirty="0" err="1"/>
              <a:t>XTurtle</a:t>
            </a:r>
            <a:endParaRPr lang="en-US" dirty="0"/>
          </a:p>
        </p:txBody>
      </p:sp>
      <p:sp>
        <p:nvSpPr>
          <p:cNvPr id="3" name="Content Placeholder 2">
            <a:extLst>
              <a:ext uri="{FF2B5EF4-FFF2-40B4-BE49-F238E27FC236}">
                <a16:creationId xmlns:a16="http://schemas.microsoft.com/office/drawing/2014/main" id="{38929D5F-ABFA-4F60-AE87-6F61E2E41847}"/>
              </a:ext>
            </a:extLst>
          </p:cNvPr>
          <p:cNvSpPr>
            <a:spLocks noGrp="1"/>
          </p:cNvSpPr>
          <p:nvPr>
            <p:ph idx="1"/>
          </p:nvPr>
        </p:nvSpPr>
        <p:spPr>
          <a:xfrm>
            <a:off x="117748" y="1196975"/>
            <a:ext cx="5760641" cy="4895850"/>
          </a:xfrm>
        </p:spPr>
        <p:txBody>
          <a:bodyPr/>
          <a:lstStyle/>
          <a:p>
            <a:r>
              <a:rPr lang="en-US" dirty="0">
                <a:hlinkClick r:id="rId2"/>
              </a:rPr>
              <a:t>AKSW </a:t>
            </a:r>
            <a:r>
              <a:rPr lang="en-US" dirty="0" err="1">
                <a:hlinkClick r:id="rId2"/>
              </a:rPr>
              <a:t>XTurtle</a:t>
            </a:r>
            <a:endParaRPr lang="en-US" dirty="0"/>
          </a:p>
          <a:p>
            <a:pPr lvl="1"/>
            <a:r>
              <a:rPr lang="en-US" dirty="0"/>
              <a:t>based on Eclipse / Xtext2 </a:t>
            </a:r>
          </a:p>
          <a:p>
            <a:pPr lvl="1"/>
            <a:r>
              <a:rPr lang="en-US" dirty="0"/>
              <a:t>syntax highlighting,</a:t>
            </a:r>
          </a:p>
          <a:p>
            <a:pPr lvl="1"/>
            <a:r>
              <a:rPr lang="en-US" dirty="0"/>
              <a:t>code completion (resource </a:t>
            </a:r>
            <a:r>
              <a:rPr lang="en-US" dirty="0" err="1"/>
              <a:t>qnames</a:t>
            </a:r>
            <a:r>
              <a:rPr lang="en-US" dirty="0"/>
              <a:t>, datatypes, </a:t>
            </a:r>
            <a:br>
              <a:rPr lang="en-US" dirty="0"/>
            </a:br>
            <a:r>
              <a:rPr lang="en-US" dirty="0"/>
              <a:t>language tags, literals, </a:t>
            </a:r>
            <a:r>
              <a:rPr lang="en-US" dirty="0" err="1"/>
              <a:t>prefixe</a:t>
            </a:r>
            <a:r>
              <a:rPr lang="en-US" dirty="0"/>
              <a:t> and prefix.cc),</a:t>
            </a:r>
          </a:p>
          <a:p>
            <a:pPr lvl="1"/>
            <a:r>
              <a:rPr lang="en-US" dirty="0"/>
              <a:t>templates, syntax validation, </a:t>
            </a:r>
          </a:p>
          <a:p>
            <a:pPr lvl="1"/>
            <a:r>
              <a:rPr lang="en-US" dirty="0"/>
              <a:t>internal linking to descriptions, </a:t>
            </a:r>
          </a:p>
          <a:p>
            <a:pPr lvl="1"/>
            <a:r>
              <a:rPr lang="en-US" dirty="0"/>
              <a:t>preview of resources, </a:t>
            </a:r>
          </a:p>
          <a:p>
            <a:pPr lvl="1"/>
            <a:r>
              <a:rPr lang="en-US" dirty="0"/>
              <a:t>navigation in outline and quick outline, </a:t>
            </a:r>
          </a:p>
          <a:p>
            <a:pPr lvl="1"/>
            <a:r>
              <a:rPr lang="en-US" dirty="0"/>
              <a:t>folding (prefixes, subject blocks, multiline literals)</a:t>
            </a:r>
          </a:p>
          <a:p>
            <a:pPr lvl="1"/>
            <a:r>
              <a:rPr lang="en-US" dirty="0"/>
              <a:t>multiple customization options</a:t>
            </a:r>
          </a:p>
        </p:txBody>
      </p:sp>
      <p:sp>
        <p:nvSpPr>
          <p:cNvPr id="4" name="Slide Number Placeholder 3">
            <a:extLst>
              <a:ext uri="{FF2B5EF4-FFF2-40B4-BE49-F238E27FC236}">
                <a16:creationId xmlns:a16="http://schemas.microsoft.com/office/drawing/2014/main" id="{BC27C012-239E-4E15-82FC-356BE052C20E}"/>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22</a:t>
            </a:fld>
            <a:endParaRPr lang="en-GB"/>
          </a:p>
        </p:txBody>
      </p:sp>
      <p:pic>
        <p:nvPicPr>
          <p:cNvPr id="8" name="Picture 7">
            <a:extLst>
              <a:ext uri="{FF2B5EF4-FFF2-40B4-BE49-F238E27FC236}">
                <a16:creationId xmlns:a16="http://schemas.microsoft.com/office/drawing/2014/main" id="{542B1DEB-B6FC-4775-8B80-EA0012E78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2696" y="1109826"/>
            <a:ext cx="6636129" cy="5003474"/>
          </a:xfrm>
          <a:prstGeom prst="rect">
            <a:avLst/>
          </a:prstGeom>
        </p:spPr>
      </p:pic>
    </p:spTree>
    <p:extLst>
      <p:ext uri="{BB962C8B-B14F-4D97-AF65-F5344CB8AC3E}">
        <p14:creationId xmlns:p14="http://schemas.microsoft.com/office/powerpoint/2010/main" val="944002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167A9-00F9-40B3-B84A-63DE73027D67}"/>
              </a:ext>
            </a:extLst>
          </p:cNvPr>
          <p:cNvSpPr>
            <a:spLocks noGrp="1"/>
          </p:cNvSpPr>
          <p:nvPr>
            <p:ph type="title"/>
          </p:nvPr>
        </p:nvSpPr>
        <p:spPr/>
        <p:txBody>
          <a:bodyPr/>
          <a:lstStyle/>
          <a:p>
            <a:r>
              <a:rPr lang="en-US" dirty="0"/>
              <a:t>SPARQL vs Turtle</a:t>
            </a:r>
          </a:p>
        </p:txBody>
      </p:sp>
      <p:sp>
        <p:nvSpPr>
          <p:cNvPr id="3" name="Content Placeholder 2">
            <a:extLst>
              <a:ext uri="{FF2B5EF4-FFF2-40B4-BE49-F238E27FC236}">
                <a16:creationId xmlns:a16="http://schemas.microsoft.com/office/drawing/2014/main" id="{C53C2D14-9867-46BD-B1B2-EF60F4C07B75}"/>
              </a:ext>
            </a:extLst>
          </p:cNvPr>
          <p:cNvSpPr>
            <a:spLocks noGrp="1"/>
          </p:cNvSpPr>
          <p:nvPr>
            <p:ph idx="1"/>
          </p:nvPr>
        </p:nvSpPr>
        <p:spPr/>
        <p:txBody>
          <a:bodyPr/>
          <a:lstStyle/>
          <a:p>
            <a:pPr marL="0" indent="0">
              <a:buNone/>
            </a:pPr>
            <a:r>
              <a:rPr lang="en-US" dirty="0"/>
              <a:t>SPARQL Basic Graph Patterns use the same shortcuts as Turtle, and in addition:</a:t>
            </a:r>
          </a:p>
          <a:p>
            <a:r>
              <a:rPr lang="en-US" dirty="0"/>
              <a:t>Variables (in any position)</a:t>
            </a:r>
            <a:br>
              <a:rPr lang="en-US" dirty="0"/>
            </a:br>
            <a:r>
              <a:rPr lang="en-US" sz="1200" dirty="0">
                <a:latin typeface="Consolas" panose="020B0609020204030204" pitchFamily="49" charset="0"/>
                <a:cs typeface="Consolas" panose="020B0609020204030204" pitchFamily="49" charset="0"/>
              </a:rPr>
              <a:t>?s ?p ?o : sample all triples</a:t>
            </a:r>
            <a:br>
              <a:rPr lang="en-US" sz="1200" dirty="0">
                <a:latin typeface="Consolas" panose="020B0609020204030204" pitchFamily="49" charset="0"/>
                <a:cs typeface="Consolas" panose="020B0609020204030204" pitchFamily="49" charset="0"/>
              </a:rPr>
            </a:br>
            <a:r>
              <a:rPr lang="en-US" sz="1200" dirty="0">
                <a:latin typeface="Consolas" panose="020B0609020204030204" pitchFamily="49" charset="0"/>
                <a:cs typeface="Consolas" panose="020B0609020204030204" pitchFamily="49" charset="0"/>
              </a:rPr>
              <a:t>?s a </a:t>
            </a:r>
            <a:r>
              <a:rPr lang="en-US" sz="1200" dirty="0" err="1">
                <a:latin typeface="Consolas" panose="020B0609020204030204" pitchFamily="49" charset="0"/>
                <a:cs typeface="Consolas" panose="020B0609020204030204" pitchFamily="49" charset="0"/>
              </a:rPr>
              <a:t>rov:RegisteredOrganization</a:t>
            </a:r>
            <a:r>
              <a:rPr lang="en-US" sz="1200" dirty="0">
                <a:latin typeface="Consolas" panose="020B0609020204030204" pitchFamily="49" charset="0"/>
                <a:cs typeface="Consolas" panose="020B0609020204030204" pitchFamily="49" charset="0"/>
              </a:rPr>
              <a:t>; ?p ?o : get all triples of </a:t>
            </a:r>
            <a:r>
              <a:rPr lang="en-US" sz="1200" dirty="0" err="1">
                <a:latin typeface="Consolas" panose="020B0609020204030204" pitchFamily="49" charset="0"/>
                <a:cs typeface="Consolas" panose="020B0609020204030204" pitchFamily="49" charset="0"/>
              </a:rPr>
              <a:t>RegOrg</a:t>
            </a:r>
            <a:endParaRPr lang="en-US" sz="1200" dirty="0">
              <a:latin typeface="Consolas" panose="020B0609020204030204" pitchFamily="49" charset="0"/>
              <a:cs typeface="Consolas" panose="020B0609020204030204" pitchFamily="49" charset="0"/>
            </a:endParaRPr>
          </a:p>
          <a:p>
            <a:pPr lvl="1"/>
            <a:r>
              <a:rPr lang="en-US" dirty="0"/>
              <a:t>$</a:t>
            </a:r>
            <a:r>
              <a:rPr lang="en-US" dirty="0" err="1"/>
              <a:t>param</a:t>
            </a:r>
            <a:r>
              <a:rPr lang="en-US" dirty="0"/>
              <a:t> used to indicate externally bound query </a:t>
            </a:r>
            <a:r>
              <a:rPr lang="en-US" dirty="0" err="1"/>
              <a:t>param</a:t>
            </a:r>
            <a:r>
              <a:rPr lang="en-US" dirty="0"/>
              <a:t>; ?</a:t>
            </a:r>
            <a:r>
              <a:rPr lang="en-US" dirty="0" err="1"/>
              <a:t>var</a:t>
            </a:r>
            <a:r>
              <a:rPr lang="en-US" dirty="0"/>
              <a:t> is free query variable</a:t>
            </a:r>
          </a:p>
          <a:p>
            <a:r>
              <a:rPr lang="en-US" dirty="0">
                <a:hlinkClick r:id="rId2"/>
              </a:rPr>
              <a:t>Property paths</a:t>
            </a:r>
            <a:endParaRPr lang="en-US" dirty="0"/>
          </a:p>
        </p:txBody>
      </p:sp>
      <p:sp>
        <p:nvSpPr>
          <p:cNvPr id="4" name="Slide Number Placeholder 3">
            <a:extLst>
              <a:ext uri="{FF2B5EF4-FFF2-40B4-BE49-F238E27FC236}">
                <a16:creationId xmlns:a16="http://schemas.microsoft.com/office/drawing/2014/main" id="{11AC82F4-EF48-4592-8075-EE77BCADA03A}"/>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23</a:t>
            </a:fld>
            <a:endParaRPr lang="en-GB"/>
          </a:p>
        </p:txBody>
      </p:sp>
      <p:pic>
        <p:nvPicPr>
          <p:cNvPr id="5" name="Picture 4">
            <a:extLst>
              <a:ext uri="{FF2B5EF4-FFF2-40B4-BE49-F238E27FC236}">
                <a16:creationId xmlns:a16="http://schemas.microsoft.com/office/drawing/2014/main" id="{F445B84D-7AEC-4E43-9C7F-F4A197BFC1F3}"/>
              </a:ext>
            </a:extLst>
          </p:cNvPr>
          <p:cNvPicPr>
            <a:picLocks noChangeAspect="1"/>
          </p:cNvPicPr>
          <p:nvPr/>
        </p:nvPicPr>
        <p:blipFill>
          <a:blip r:embed="rId3"/>
          <a:stretch>
            <a:fillRect/>
          </a:stretch>
        </p:blipFill>
        <p:spPr>
          <a:xfrm>
            <a:off x="1721098" y="3356992"/>
            <a:ext cx="9034419" cy="2879721"/>
          </a:xfrm>
          <a:prstGeom prst="rect">
            <a:avLst/>
          </a:prstGeom>
        </p:spPr>
      </p:pic>
    </p:spTree>
    <p:extLst>
      <p:ext uri="{BB962C8B-B14F-4D97-AF65-F5344CB8AC3E}">
        <p14:creationId xmlns:p14="http://schemas.microsoft.com/office/powerpoint/2010/main" val="4088438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87A2D-3DAE-4CB6-8B02-B1240FADDAE1}"/>
              </a:ext>
            </a:extLst>
          </p:cNvPr>
          <p:cNvSpPr>
            <a:spLocks noGrp="1"/>
          </p:cNvSpPr>
          <p:nvPr>
            <p:ph type="title"/>
          </p:nvPr>
        </p:nvSpPr>
        <p:spPr/>
        <p:txBody>
          <a:bodyPr/>
          <a:lstStyle/>
          <a:p>
            <a:r>
              <a:rPr lang="en-US" dirty="0"/>
              <a:t>Property Paths vs Blank Nodes</a:t>
            </a:r>
          </a:p>
        </p:txBody>
      </p:sp>
      <p:sp>
        <p:nvSpPr>
          <p:cNvPr id="3" name="Content Placeholder 2">
            <a:extLst>
              <a:ext uri="{FF2B5EF4-FFF2-40B4-BE49-F238E27FC236}">
                <a16:creationId xmlns:a16="http://schemas.microsoft.com/office/drawing/2014/main" id="{854D8428-755E-42F8-A1F3-9F4A56F6E1BB}"/>
              </a:ext>
            </a:extLst>
          </p:cNvPr>
          <p:cNvSpPr>
            <a:spLocks noGrp="1"/>
          </p:cNvSpPr>
          <p:nvPr>
            <p:ph idx="1"/>
          </p:nvPr>
        </p:nvSpPr>
        <p:spPr/>
        <p:txBody>
          <a:bodyPr/>
          <a:lstStyle/>
          <a:p>
            <a:r>
              <a:rPr lang="en-US" dirty="0"/>
              <a:t>These are equivalent (give me string </a:t>
            </a:r>
            <a:r>
              <a:rPr lang="en-US" dirty="0" err="1"/>
              <a:t>prefLabel</a:t>
            </a:r>
            <a:r>
              <a:rPr lang="en-US" dirty="0"/>
              <a:t>, don't need label's node)</a:t>
            </a:r>
            <a:br>
              <a:rPr lang="en-US" dirty="0"/>
            </a:br>
            <a:r>
              <a:rPr lang="en-US" sz="1200" dirty="0">
                <a:latin typeface="Consolas" panose="020B0609020204030204" pitchFamily="49" charset="0"/>
                <a:cs typeface="Consolas" panose="020B0609020204030204" pitchFamily="49" charset="0"/>
              </a:rPr>
              <a:t>?x </a:t>
            </a:r>
            <a:r>
              <a:rPr lang="en-US" sz="1200" dirty="0" err="1">
                <a:latin typeface="Consolas" panose="020B0609020204030204" pitchFamily="49" charset="0"/>
                <a:cs typeface="Consolas" panose="020B0609020204030204" pitchFamily="49" charset="0"/>
              </a:rPr>
              <a:t>xl:prefLabel</a:t>
            </a:r>
            <a:r>
              <a:rPr lang="en-US" sz="1200" dirty="0">
                <a:latin typeface="Consolas" panose="020B0609020204030204" pitchFamily="49" charset="0"/>
                <a:cs typeface="Consolas" panose="020B0609020204030204" pitchFamily="49" charset="0"/>
              </a:rPr>
              <a:t> / </a:t>
            </a:r>
            <a:r>
              <a:rPr lang="en-US" sz="1200" dirty="0" err="1">
                <a:latin typeface="Consolas" panose="020B0609020204030204" pitchFamily="49" charset="0"/>
                <a:cs typeface="Consolas" panose="020B0609020204030204" pitchFamily="49" charset="0"/>
              </a:rPr>
              <a:t>xl:literalForm</a:t>
            </a:r>
            <a:r>
              <a:rPr lang="en-US" sz="1200" dirty="0">
                <a:latin typeface="Consolas" panose="020B0609020204030204" pitchFamily="49" charset="0"/>
                <a:cs typeface="Consolas" panose="020B0609020204030204" pitchFamily="49" charset="0"/>
              </a:rPr>
              <a:t> ?label : prop path</a:t>
            </a:r>
            <a:br>
              <a:rPr lang="en-US" sz="1200" dirty="0">
                <a:latin typeface="Consolas" panose="020B0609020204030204" pitchFamily="49" charset="0"/>
                <a:cs typeface="Consolas" panose="020B0609020204030204" pitchFamily="49" charset="0"/>
              </a:rPr>
            </a:br>
            <a:r>
              <a:rPr lang="en-US" sz="1200" dirty="0">
                <a:latin typeface="Consolas" panose="020B0609020204030204" pitchFamily="49" charset="0"/>
                <a:cs typeface="Consolas" panose="020B0609020204030204" pitchFamily="49" charset="0"/>
              </a:rPr>
              <a:t>?x </a:t>
            </a:r>
            <a:r>
              <a:rPr lang="en-US" sz="1200" dirty="0" err="1">
                <a:latin typeface="Consolas" panose="020B0609020204030204" pitchFamily="49" charset="0"/>
                <a:cs typeface="Consolas" panose="020B0609020204030204" pitchFamily="49" charset="0"/>
              </a:rPr>
              <a:t>xl:prefLabel</a:t>
            </a: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xl:literalForm</a:t>
            </a:r>
            <a:r>
              <a:rPr lang="en-US" sz="1200" dirty="0">
                <a:latin typeface="Consolas" panose="020B0609020204030204" pitchFamily="49" charset="0"/>
                <a:cs typeface="Consolas" panose="020B0609020204030204" pitchFamily="49" charset="0"/>
              </a:rPr>
              <a:t> ?label] : blank node</a:t>
            </a:r>
          </a:p>
          <a:p>
            <a:pPr lvl="0"/>
            <a:r>
              <a:rPr lang="en-US" dirty="0"/>
              <a:t>But blank nodes allow more tests on the same node (only labels in English)</a:t>
            </a:r>
            <a:br>
              <a:rPr lang="en-US" dirty="0"/>
            </a:br>
            <a:r>
              <a:rPr lang="en-US" sz="1200" dirty="0">
                <a:solidFill>
                  <a:srgbClr val="000000"/>
                </a:solidFill>
                <a:latin typeface="Consolas" panose="020B0609020204030204" pitchFamily="49" charset="0"/>
                <a:cs typeface="Consolas" panose="020B0609020204030204" pitchFamily="49" charset="0"/>
              </a:rPr>
              <a:t>?x </a:t>
            </a:r>
            <a:r>
              <a:rPr lang="en-US" sz="1200" dirty="0" err="1">
                <a:solidFill>
                  <a:srgbClr val="000000"/>
                </a:solidFill>
                <a:latin typeface="Consolas" panose="020B0609020204030204" pitchFamily="49" charset="0"/>
                <a:cs typeface="Consolas" panose="020B0609020204030204" pitchFamily="49" charset="0"/>
              </a:rPr>
              <a:t>xl:prefLabel</a:t>
            </a:r>
            <a:r>
              <a:rPr lang="en-US" sz="1200" dirty="0">
                <a:solidFill>
                  <a:srgbClr val="000000"/>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xl:literalForm</a:t>
            </a:r>
            <a:r>
              <a:rPr lang="en-US" sz="1200" dirty="0">
                <a:solidFill>
                  <a:srgbClr val="000000"/>
                </a:solidFill>
                <a:latin typeface="Consolas" panose="020B0609020204030204" pitchFamily="49" charset="0"/>
                <a:cs typeface="Consolas" panose="020B0609020204030204" pitchFamily="49" charset="0"/>
              </a:rPr>
              <a:t> ?label; </a:t>
            </a:r>
            <a:r>
              <a:rPr lang="en-US" sz="1200" dirty="0" err="1">
                <a:solidFill>
                  <a:srgbClr val="000000"/>
                </a:solidFill>
                <a:latin typeface="Consolas" panose="020B0609020204030204" pitchFamily="49" charset="0"/>
                <a:cs typeface="Consolas" panose="020B0609020204030204" pitchFamily="49" charset="0"/>
              </a:rPr>
              <a:t>dct:language</a:t>
            </a:r>
            <a:r>
              <a:rPr lang="en-US" sz="1200" dirty="0">
                <a:solidFill>
                  <a:srgbClr val="000000"/>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gvp_lang:en</a:t>
            </a:r>
            <a:r>
              <a:rPr lang="en-US" sz="1200" dirty="0">
                <a:solidFill>
                  <a:srgbClr val="000000"/>
                </a:solidFill>
                <a:latin typeface="Consolas" panose="020B0609020204030204" pitchFamily="49" charset="0"/>
                <a:cs typeface="Consolas" panose="020B0609020204030204" pitchFamily="49" charset="0"/>
              </a:rPr>
              <a:t>]</a:t>
            </a:r>
            <a:endParaRPr lang="en-US" dirty="0"/>
          </a:p>
          <a:p>
            <a:r>
              <a:rPr lang="en-US" dirty="0"/>
              <a:t>Inverse paths are occasionally useful but not necessary:</a:t>
            </a:r>
            <a:br>
              <a:rPr lang="en-US" dirty="0"/>
            </a:br>
            <a:r>
              <a:rPr lang="en-US" sz="1200" dirty="0">
                <a:solidFill>
                  <a:srgbClr val="000000"/>
                </a:solidFill>
                <a:latin typeface="Consolas" panose="020B0609020204030204" pitchFamily="49" charset="0"/>
                <a:cs typeface="Consolas" panose="020B0609020204030204" pitchFamily="49" charset="0"/>
              </a:rPr>
              <a:t>?x ^prop ?y</a:t>
            </a:r>
            <a:r>
              <a:rPr lang="en-US" dirty="0"/>
              <a:t>   is same as    </a:t>
            </a:r>
            <a:r>
              <a:rPr lang="en-US" sz="1200" dirty="0">
                <a:solidFill>
                  <a:srgbClr val="000000"/>
                </a:solidFill>
                <a:latin typeface="Consolas" panose="020B0609020204030204" pitchFamily="49" charset="0"/>
                <a:cs typeface="Consolas" panose="020B0609020204030204" pitchFamily="49" charset="0"/>
              </a:rPr>
              <a:t>?y prop ?x</a:t>
            </a:r>
          </a:p>
          <a:p>
            <a:r>
              <a:rPr lang="en-US" dirty="0"/>
              <a:t>Non-positive paths * and ? suffer from performance bug : </a:t>
            </a:r>
            <a:r>
              <a:rPr lang="en-US" dirty="0">
                <a:hlinkClick r:id="rId2"/>
              </a:rPr>
              <a:t>rdf4j#689</a:t>
            </a:r>
            <a:r>
              <a:rPr lang="en-US" dirty="0"/>
              <a:t>, </a:t>
            </a:r>
            <a:r>
              <a:rPr lang="en-US" dirty="0">
                <a:hlinkClick r:id="rId3"/>
              </a:rPr>
              <a:t>rdf4j#695</a:t>
            </a:r>
            <a:r>
              <a:rPr lang="en-US" dirty="0"/>
              <a:t> </a:t>
            </a:r>
            <a:br>
              <a:rPr lang="en-US" dirty="0"/>
            </a:br>
            <a:r>
              <a:rPr lang="en-US" dirty="0"/>
              <a:t>(soon to be fixed in </a:t>
            </a:r>
            <a:r>
              <a:rPr lang="en-US" dirty="0" err="1"/>
              <a:t>GraphDB</a:t>
            </a:r>
            <a:r>
              <a:rPr lang="en-US" dirty="0"/>
              <a:t> as well)</a:t>
            </a:r>
          </a:p>
        </p:txBody>
      </p:sp>
      <p:sp>
        <p:nvSpPr>
          <p:cNvPr id="4" name="Slide Number Placeholder 3">
            <a:extLst>
              <a:ext uri="{FF2B5EF4-FFF2-40B4-BE49-F238E27FC236}">
                <a16:creationId xmlns:a16="http://schemas.microsoft.com/office/drawing/2014/main" id="{49C77BA6-C6CC-4871-9829-53ADE920ECB0}"/>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24</a:t>
            </a:fld>
            <a:endParaRPr lang="en-GB"/>
          </a:p>
        </p:txBody>
      </p:sp>
    </p:spTree>
    <p:extLst>
      <p:ext uri="{BB962C8B-B14F-4D97-AF65-F5344CB8AC3E}">
        <p14:creationId xmlns:p14="http://schemas.microsoft.com/office/powerpoint/2010/main" val="2605900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D5777-5175-46AF-B9B9-97D7053EE6A9}"/>
              </a:ext>
            </a:extLst>
          </p:cNvPr>
          <p:cNvSpPr>
            <a:spLocks noGrp="1"/>
          </p:cNvSpPr>
          <p:nvPr>
            <p:ph type="title"/>
          </p:nvPr>
        </p:nvSpPr>
        <p:spPr/>
        <p:txBody>
          <a:bodyPr/>
          <a:lstStyle/>
          <a:p>
            <a:r>
              <a:rPr lang="en-US" dirty="0"/>
              <a:t>SPARQL Editing</a:t>
            </a:r>
          </a:p>
        </p:txBody>
      </p:sp>
      <p:sp>
        <p:nvSpPr>
          <p:cNvPr id="3" name="Content Placeholder 2">
            <a:extLst>
              <a:ext uri="{FF2B5EF4-FFF2-40B4-BE49-F238E27FC236}">
                <a16:creationId xmlns:a16="http://schemas.microsoft.com/office/drawing/2014/main" id="{44C925CE-286B-4E7D-AF09-CE1982AA1F3D}"/>
              </a:ext>
            </a:extLst>
          </p:cNvPr>
          <p:cNvSpPr>
            <a:spLocks noGrp="1"/>
          </p:cNvSpPr>
          <p:nvPr>
            <p:ph idx="1"/>
          </p:nvPr>
        </p:nvSpPr>
        <p:spPr/>
        <p:txBody>
          <a:bodyPr/>
          <a:lstStyle/>
          <a:p>
            <a:r>
              <a:rPr lang="en-US" dirty="0"/>
              <a:t>Prefix automatic addition</a:t>
            </a:r>
          </a:p>
          <a:p>
            <a:r>
              <a:rPr lang="en-US" dirty="0"/>
              <a:t>Property and class auto-completion (if respective ontologies are loaded)</a:t>
            </a:r>
          </a:p>
        </p:txBody>
      </p:sp>
      <p:sp>
        <p:nvSpPr>
          <p:cNvPr id="4" name="Slide Number Placeholder 3">
            <a:extLst>
              <a:ext uri="{FF2B5EF4-FFF2-40B4-BE49-F238E27FC236}">
                <a16:creationId xmlns:a16="http://schemas.microsoft.com/office/drawing/2014/main" id="{B2F7F911-7ED0-4122-AF6C-FE026D5609EC}"/>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25</a:t>
            </a:fld>
            <a:endParaRPr lang="en-GB"/>
          </a:p>
        </p:txBody>
      </p:sp>
      <p:pic>
        <p:nvPicPr>
          <p:cNvPr id="6" name="Picture 5">
            <a:extLst>
              <a:ext uri="{FF2B5EF4-FFF2-40B4-BE49-F238E27FC236}">
                <a16:creationId xmlns:a16="http://schemas.microsoft.com/office/drawing/2014/main" id="{B018B7A3-3EF8-43C2-9B5A-AE5925DB1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258" y="2276872"/>
            <a:ext cx="5477651" cy="3312368"/>
          </a:xfrm>
          <a:prstGeom prst="rect">
            <a:avLst/>
          </a:prstGeom>
        </p:spPr>
      </p:pic>
      <p:pic>
        <p:nvPicPr>
          <p:cNvPr id="8" name="Picture 7">
            <a:extLst>
              <a:ext uri="{FF2B5EF4-FFF2-40B4-BE49-F238E27FC236}">
                <a16:creationId xmlns:a16="http://schemas.microsoft.com/office/drawing/2014/main" id="{03B57956-08D7-4A26-AA2F-0E2FD9C236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2404" y="2854999"/>
            <a:ext cx="5639066" cy="2156114"/>
          </a:xfrm>
          <a:prstGeom prst="rect">
            <a:avLst/>
          </a:prstGeom>
        </p:spPr>
      </p:pic>
    </p:spTree>
    <p:extLst>
      <p:ext uri="{BB962C8B-B14F-4D97-AF65-F5344CB8AC3E}">
        <p14:creationId xmlns:p14="http://schemas.microsoft.com/office/powerpoint/2010/main" val="2064031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62833" y="2498973"/>
            <a:ext cx="10360501" cy="1362075"/>
          </a:xfrm>
        </p:spPr>
        <p:txBody>
          <a:bodyPr/>
          <a:lstStyle/>
          <a:p>
            <a:r>
              <a:rPr lang="en-US" dirty="0"/>
              <a:t>Semantic Modeling</a:t>
            </a:r>
          </a:p>
        </p:txBody>
      </p:sp>
      <p:sp>
        <p:nvSpPr>
          <p:cNvPr id="6" name="Slide Number Placeholder 5"/>
          <p:cNvSpPr>
            <a:spLocks noGrp="1"/>
          </p:cNvSpPr>
          <p:nvPr>
            <p:ph type="sldNum" sz="quarter" idx="11"/>
          </p:nvPr>
        </p:nvSpPr>
        <p:spPr/>
        <p:txBody>
          <a:bodyPr/>
          <a:lstStyle/>
          <a:p>
            <a:pPr>
              <a:defRPr/>
            </a:pPr>
            <a:r>
              <a:rPr lang="en-GB" dirty="0"/>
              <a:t>#</a:t>
            </a:r>
            <a:fld id="{AFA41FB7-815C-45B2-A369-8FCE958D04FB}" type="slidenum">
              <a:rPr lang="en-GB" smtClean="0"/>
              <a:pPr>
                <a:defRPr/>
              </a:pPr>
              <a:t>26</a:t>
            </a:fld>
            <a:endParaRPr lang="en-GB" dirty="0"/>
          </a:p>
        </p:txBody>
      </p:sp>
      <p:pic>
        <p:nvPicPr>
          <p:cNvPr id="5" name="Picture 8" descr="grap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6876078" y="659871"/>
            <a:ext cx="2736303" cy="7986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6343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84660-8148-46CD-89A1-D540182D6FFC}"/>
              </a:ext>
            </a:extLst>
          </p:cNvPr>
          <p:cNvSpPr>
            <a:spLocks noGrp="1"/>
          </p:cNvSpPr>
          <p:nvPr>
            <p:ph type="title"/>
          </p:nvPr>
        </p:nvSpPr>
        <p:spPr/>
        <p:txBody>
          <a:bodyPr/>
          <a:lstStyle/>
          <a:p>
            <a:r>
              <a:rPr lang="en-US" dirty="0"/>
              <a:t>Ontologies, Taxonomies, Knowledge Graphs</a:t>
            </a:r>
          </a:p>
        </p:txBody>
      </p:sp>
      <p:sp>
        <p:nvSpPr>
          <p:cNvPr id="3" name="Content Placeholder 2">
            <a:extLst>
              <a:ext uri="{FF2B5EF4-FFF2-40B4-BE49-F238E27FC236}">
                <a16:creationId xmlns:a16="http://schemas.microsoft.com/office/drawing/2014/main" id="{5704BF67-9C8E-4F18-A7B7-2907EAF9E2D2}"/>
              </a:ext>
            </a:extLst>
          </p:cNvPr>
          <p:cNvSpPr>
            <a:spLocks noGrp="1"/>
          </p:cNvSpPr>
          <p:nvPr>
            <p:ph idx="1"/>
          </p:nvPr>
        </p:nvSpPr>
        <p:spPr/>
        <p:txBody>
          <a:bodyPr/>
          <a:lstStyle/>
          <a:p>
            <a:r>
              <a:rPr lang="en-US" dirty="0"/>
              <a:t>Ontologies: "database schemas" of RDF data</a:t>
            </a:r>
          </a:p>
          <a:p>
            <a:pPr lvl="1"/>
            <a:r>
              <a:rPr lang="en-US" dirty="0"/>
              <a:t>Determine the vocabularies of classes and properties to use</a:t>
            </a:r>
          </a:p>
          <a:p>
            <a:pPr lvl="1"/>
            <a:r>
              <a:rPr lang="en-US" dirty="0"/>
              <a:t>Also describe class and property hierarchies, class constructs, property characteristics, property constructs</a:t>
            </a:r>
          </a:p>
          <a:p>
            <a:pPr lvl="1"/>
            <a:r>
              <a:rPr lang="en-US" dirty="0"/>
              <a:t>Use various formalisms, e.g. RDFS, RDFS Plus, Schema domain/</a:t>
            </a:r>
            <a:r>
              <a:rPr lang="en-US" dirty="0" err="1"/>
              <a:t>rangeIncludes</a:t>
            </a:r>
            <a:r>
              <a:rPr lang="en-US" dirty="0"/>
              <a:t>, OWL (Full, DL, RL, QL, EL)</a:t>
            </a:r>
          </a:p>
          <a:p>
            <a:r>
              <a:rPr lang="en-US" dirty="0"/>
              <a:t>Taxonomies: </a:t>
            </a:r>
          </a:p>
          <a:p>
            <a:pPr lvl="1"/>
            <a:r>
              <a:rPr lang="en-US" dirty="0"/>
              <a:t>Vocabularies/nomenclatures of key values, with multilingual labels, hierarchy, lateral links</a:t>
            </a:r>
          </a:p>
          <a:p>
            <a:pPr lvl="1"/>
            <a:r>
              <a:rPr lang="en-US" dirty="0"/>
              <a:t>Usually formalized in the Simple Knowledge Management System (SKOS) ontology </a:t>
            </a:r>
          </a:p>
          <a:p>
            <a:r>
              <a:rPr lang="en-US" dirty="0"/>
              <a:t>Knowledge Graph (or KB):</a:t>
            </a:r>
          </a:p>
          <a:p>
            <a:pPr lvl="1"/>
            <a:r>
              <a:rPr lang="en-US" dirty="0"/>
              <a:t>Individuals and taxonomies capturing some domain</a:t>
            </a:r>
          </a:p>
          <a:p>
            <a:pPr lvl="1"/>
            <a:r>
              <a:rPr lang="en-US" dirty="0"/>
              <a:t>Expressed in some ontologies and according to some data model</a:t>
            </a:r>
          </a:p>
          <a:p>
            <a:pPr lvl="1"/>
            <a:r>
              <a:rPr lang="en-US" dirty="0"/>
              <a:t>Attributes and relations between individuals</a:t>
            </a:r>
          </a:p>
          <a:p>
            <a:pPr lvl="1"/>
            <a:r>
              <a:rPr lang="en-US" dirty="0"/>
              <a:t>Usually created through semantic data integration</a:t>
            </a:r>
          </a:p>
        </p:txBody>
      </p:sp>
      <p:sp>
        <p:nvSpPr>
          <p:cNvPr id="4" name="Slide Number Placeholder 3">
            <a:extLst>
              <a:ext uri="{FF2B5EF4-FFF2-40B4-BE49-F238E27FC236}">
                <a16:creationId xmlns:a16="http://schemas.microsoft.com/office/drawing/2014/main" id="{8BC84E49-A0BC-4876-98A1-F6F41C6AEF2A}"/>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27</a:t>
            </a:fld>
            <a:endParaRPr lang="en-GB"/>
          </a:p>
        </p:txBody>
      </p:sp>
    </p:spTree>
    <p:extLst>
      <p:ext uri="{BB962C8B-B14F-4D97-AF65-F5344CB8AC3E}">
        <p14:creationId xmlns:p14="http://schemas.microsoft.com/office/powerpoint/2010/main" val="3552154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5FBD8-6B22-4DA6-A2CD-A6CF0A7AE941}"/>
              </a:ext>
            </a:extLst>
          </p:cNvPr>
          <p:cNvSpPr>
            <a:spLocks noGrp="1"/>
          </p:cNvSpPr>
          <p:nvPr>
            <p:ph type="title"/>
          </p:nvPr>
        </p:nvSpPr>
        <p:spPr/>
        <p:txBody>
          <a:bodyPr/>
          <a:lstStyle/>
          <a:p>
            <a:r>
              <a:rPr lang="en-US" dirty="0"/>
              <a:t>Semantic Modeling vs Ontology Engineering</a:t>
            </a:r>
          </a:p>
        </p:txBody>
      </p:sp>
      <p:sp>
        <p:nvSpPr>
          <p:cNvPr id="3" name="Content Placeholder 2">
            <a:extLst>
              <a:ext uri="{FF2B5EF4-FFF2-40B4-BE49-F238E27FC236}">
                <a16:creationId xmlns:a16="http://schemas.microsoft.com/office/drawing/2014/main" id="{31E5CD74-0F96-45E5-ABE0-587C9B5CEDFE}"/>
              </a:ext>
            </a:extLst>
          </p:cNvPr>
          <p:cNvSpPr>
            <a:spLocks noGrp="1"/>
          </p:cNvSpPr>
          <p:nvPr>
            <p:ph idx="1"/>
          </p:nvPr>
        </p:nvSpPr>
        <p:spPr>
          <a:xfrm>
            <a:off x="719479" y="1052736"/>
            <a:ext cx="11037658" cy="5040089"/>
          </a:xfrm>
        </p:spPr>
        <p:txBody>
          <a:bodyPr/>
          <a:lstStyle/>
          <a:p>
            <a:r>
              <a:rPr lang="en-US" dirty="0"/>
              <a:t>Ontology engineering: create ontology of a certain domain</a:t>
            </a:r>
          </a:p>
          <a:p>
            <a:pPr lvl="1"/>
            <a:r>
              <a:rPr lang="en-US" dirty="0"/>
              <a:t>Must find good balance between expressivity and flexibility/reusability of the model</a:t>
            </a:r>
          </a:p>
          <a:p>
            <a:r>
              <a:rPr lang="en-US" dirty="0"/>
              <a:t>Semantic modeling: how to represent a certain domain in RDF:</a:t>
            </a:r>
          </a:p>
          <a:p>
            <a:pPr lvl="1"/>
            <a:r>
              <a:rPr lang="en-US" dirty="0"/>
              <a:t>Be aware of relevant ontologies and datasets (KBs)</a:t>
            </a:r>
          </a:p>
          <a:p>
            <a:pPr lvl="1"/>
            <a:r>
              <a:rPr lang="en-US" dirty="0"/>
              <a:t>Design how to represent the data</a:t>
            </a:r>
          </a:p>
          <a:p>
            <a:pPr lvl="1"/>
            <a:r>
              <a:rPr lang="en-US" dirty="0"/>
              <a:t>Enable stakeholder/SME contribution, e.g. through Web Protégé, Excel or Google Sheet </a:t>
            </a:r>
            <a:br>
              <a:rPr lang="en-US" dirty="0"/>
            </a:br>
            <a:r>
              <a:rPr lang="en-US" dirty="0"/>
              <a:t>(Excel-based ontology engineering ™)</a:t>
            </a:r>
          </a:p>
          <a:p>
            <a:pPr lvl="1"/>
            <a:r>
              <a:rPr lang="en-US" dirty="0"/>
              <a:t>Engineer/add to ontologies where they are lacking</a:t>
            </a:r>
          </a:p>
          <a:p>
            <a:pPr lvl="1"/>
            <a:r>
              <a:rPr lang="en-US" dirty="0"/>
              <a:t>Design URL policies (Namespace carving)</a:t>
            </a:r>
          </a:p>
          <a:p>
            <a:pPr lvl="1"/>
            <a:r>
              <a:rPr lang="en-US" dirty="0"/>
              <a:t>Document the model (e.g. </a:t>
            </a:r>
            <a:r>
              <a:rPr lang="en-US" dirty="0">
                <a:hlinkClick r:id="rId2"/>
              </a:rPr>
              <a:t>Getty doc</a:t>
            </a:r>
            <a:r>
              <a:rPr lang="en-US" dirty="0"/>
              <a:t>: 100 pages</a:t>
            </a:r>
          </a:p>
          <a:p>
            <a:pPr lvl="1"/>
            <a:r>
              <a:rPr lang="en-US" dirty="0"/>
              <a:t>Create sample queries (e.g. </a:t>
            </a:r>
            <a:r>
              <a:rPr lang="en-US" dirty="0">
                <a:hlinkClick r:id="rId3"/>
              </a:rPr>
              <a:t>Getty queries</a:t>
            </a:r>
            <a:r>
              <a:rPr lang="en-US" dirty="0"/>
              <a:t>: over 100)</a:t>
            </a:r>
          </a:p>
          <a:p>
            <a:pPr lvl="1"/>
            <a:r>
              <a:rPr lang="en-US" dirty="0"/>
              <a:t>Create RDF Shapes and validation mechanisms</a:t>
            </a:r>
          </a:p>
          <a:p>
            <a:pPr>
              <a:buFont typeface="Wingdings" panose="05000000000000000000" pitchFamily="2" charset="2"/>
              <a:buChar char="Ø"/>
            </a:pPr>
            <a:r>
              <a:rPr lang="en-US" dirty="0"/>
              <a:t>Ontology engineering is a subset of semantic modeling</a:t>
            </a:r>
          </a:p>
        </p:txBody>
      </p:sp>
      <p:sp>
        <p:nvSpPr>
          <p:cNvPr id="4" name="Slide Number Placeholder 3">
            <a:extLst>
              <a:ext uri="{FF2B5EF4-FFF2-40B4-BE49-F238E27FC236}">
                <a16:creationId xmlns:a16="http://schemas.microsoft.com/office/drawing/2014/main" id="{8FC382E3-4F9E-4A54-823F-6F2CB1186065}"/>
              </a:ext>
            </a:extLst>
          </p:cNvPr>
          <p:cNvSpPr>
            <a:spLocks noGrp="1"/>
          </p:cNvSpPr>
          <p:nvPr>
            <p:ph type="sldNum" sz="quarter" idx="11"/>
          </p:nvPr>
        </p:nvSpPr>
        <p:spPr/>
        <p:txBody>
          <a:bodyPr/>
          <a:lstStyle/>
          <a:p>
            <a:pPr>
              <a:defRPr/>
            </a:pPr>
            <a:r>
              <a:rPr lang="en-GB" dirty="0"/>
              <a:t>#</a:t>
            </a:r>
            <a:fld id="{4DC62D42-DB1E-4AC6-9690-7943078DD941}" type="slidenum">
              <a:rPr lang="en-GB" smtClean="0"/>
              <a:pPr>
                <a:defRPr/>
              </a:pPr>
              <a:t>28</a:t>
            </a:fld>
            <a:endParaRPr lang="en-GB" dirty="0"/>
          </a:p>
        </p:txBody>
      </p:sp>
    </p:spTree>
    <p:extLst>
      <p:ext uri="{BB962C8B-B14F-4D97-AF65-F5344CB8AC3E}">
        <p14:creationId xmlns:p14="http://schemas.microsoft.com/office/powerpoint/2010/main" val="2295524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02561-8DC0-4C0B-B560-23C73850FF2F}"/>
              </a:ext>
            </a:extLst>
          </p:cNvPr>
          <p:cNvSpPr>
            <a:spLocks noGrp="1"/>
          </p:cNvSpPr>
          <p:nvPr>
            <p:ph type="title"/>
          </p:nvPr>
        </p:nvSpPr>
        <p:spPr/>
        <p:txBody>
          <a:bodyPr/>
          <a:lstStyle/>
          <a:p>
            <a:r>
              <a:rPr lang="en-US"/>
              <a:t>Ontology Engineering</a:t>
            </a:r>
            <a:endParaRPr lang="en-US" dirty="0"/>
          </a:p>
        </p:txBody>
      </p:sp>
      <p:sp>
        <p:nvSpPr>
          <p:cNvPr id="3" name="Content Placeholder 2">
            <a:extLst>
              <a:ext uri="{FF2B5EF4-FFF2-40B4-BE49-F238E27FC236}">
                <a16:creationId xmlns:a16="http://schemas.microsoft.com/office/drawing/2014/main" id="{28B4BA5A-1538-4F17-9818-FFDA576591DD}"/>
              </a:ext>
            </a:extLst>
          </p:cNvPr>
          <p:cNvSpPr>
            <a:spLocks noGrp="1"/>
          </p:cNvSpPr>
          <p:nvPr>
            <p:ph idx="1"/>
          </p:nvPr>
        </p:nvSpPr>
        <p:spPr>
          <a:xfrm>
            <a:off x="719479" y="1052736"/>
            <a:ext cx="11037658" cy="5040089"/>
          </a:xfrm>
        </p:spPr>
        <p:txBody>
          <a:bodyPr/>
          <a:lstStyle/>
          <a:p>
            <a:r>
              <a:rPr lang="en-US" sz="2000" dirty="0"/>
              <a:t>Various methodologies e.g. </a:t>
            </a:r>
          </a:p>
          <a:p>
            <a:pPr lvl="1"/>
            <a:r>
              <a:rPr lang="en-US" sz="1600" dirty="0" err="1">
                <a:hlinkClick r:id="rId2"/>
              </a:rPr>
              <a:t>NeOn</a:t>
            </a:r>
            <a:r>
              <a:rPr lang="en-US" sz="1600" dirty="0">
                <a:hlinkClick r:id="rId2"/>
              </a:rPr>
              <a:t> Methodology</a:t>
            </a:r>
            <a:r>
              <a:rPr lang="en-US" sz="1600" dirty="0"/>
              <a:t> (NEON book)</a:t>
            </a:r>
          </a:p>
          <a:p>
            <a:pPr lvl="1"/>
            <a:r>
              <a:rPr lang="en-US" sz="1600" dirty="0">
                <a:hlinkClick r:id="rId3"/>
              </a:rPr>
              <a:t>Protégé Simple Knowledge Engineering</a:t>
            </a:r>
            <a:r>
              <a:rPr lang="en-US" sz="1600" dirty="0"/>
              <a:t> (Ontology Development 101)</a:t>
            </a:r>
          </a:p>
          <a:p>
            <a:pPr lvl="1"/>
            <a:r>
              <a:rPr lang="en-US" sz="1600" dirty="0" err="1">
                <a:hlinkClick r:id="rId4"/>
              </a:rPr>
              <a:t>Methontology</a:t>
            </a:r>
            <a:r>
              <a:rPr lang="en-US" sz="1600" dirty="0">
                <a:hlinkClick r:id="rId4"/>
              </a:rPr>
              <a:t>: From Ontological Art Towards Ontological Engineering</a:t>
            </a:r>
            <a:r>
              <a:rPr lang="en-US" sz="1600" dirty="0"/>
              <a:t> (AAAI 1997)</a:t>
            </a:r>
          </a:p>
          <a:p>
            <a:pPr lvl="1"/>
            <a:r>
              <a:rPr lang="en-US" sz="1600" dirty="0"/>
              <a:t>Kanga/ROO: uses Controlled Natural Language (</a:t>
            </a:r>
            <a:r>
              <a:rPr lang="en-US" sz="1600" dirty="0">
                <a:hlinkClick r:id="rId5"/>
              </a:rPr>
              <a:t>CNL 2009</a:t>
            </a:r>
            <a:r>
              <a:rPr lang="en-US" sz="1600" dirty="0"/>
              <a:t>, </a:t>
            </a:r>
            <a:r>
              <a:rPr lang="en-US" sz="1600" dirty="0">
                <a:hlinkClick r:id="rId6" action="ppaction://hlinkfile"/>
              </a:rPr>
              <a:t>OWLED 2008</a:t>
            </a:r>
            <a:r>
              <a:rPr lang="en-US" sz="1600" dirty="0"/>
              <a:t>, </a:t>
            </a:r>
            <a:r>
              <a:rPr lang="en-US" sz="1600" dirty="0">
                <a:hlinkClick r:id="rId7"/>
              </a:rPr>
              <a:t>WSJ 2010</a:t>
            </a:r>
            <a:r>
              <a:rPr lang="en-US" sz="1600" dirty="0"/>
              <a:t>)</a:t>
            </a:r>
          </a:p>
          <a:p>
            <a:pPr lvl="1"/>
            <a:r>
              <a:rPr lang="en-US" sz="1600" dirty="0">
                <a:hlinkClick r:id="rId8" tooltip="DILIGENT"/>
              </a:rPr>
              <a:t>DILIGENT</a:t>
            </a:r>
            <a:r>
              <a:rPr lang="en-US" sz="1600" dirty="0"/>
              <a:t>, </a:t>
            </a:r>
            <a:r>
              <a:rPr lang="en-US" sz="1600" dirty="0">
                <a:hlinkClick r:id="rId9" tooltip="HCOME"/>
              </a:rPr>
              <a:t>HCOME</a:t>
            </a:r>
            <a:r>
              <a:rPr lang="en-US" sz="1600" dirty="0"/>
              <a:t>, </a:t>
            </a:r>
            <a:r>
              <a:rPr lang="en-US" sz="1600" dirty="0" err="1">
                <a:hlinkClick r:id="rId10" tooltip="OTK methodology"/>
              </a:rPr>
              <a:t>OnTo</a:t>
            </a:r>
            <a:r>
              <a:rPr lang="en-US" sz="1600" dirty="0">
                <a:hlinkClick r:id="rId10" tooltip="OTK methodology"/>
              </a:rPr>
              <a:t> Knowledge methodology</a:t>
            </a:r>
            <a:r>
              <a:rPr lang="en-US" sz="1600" dirty="0"/>
              <a:t>, …</a:t>
            </a:r>
          </a:p>
          <a:p>
            <a:r>
              <a:rPr lang="en-US" sz="2000" dirty="0">
                <a:hlinkClick r:id="rId11" tooltip="Ontology Requirements Specification Document"/>
              </a:rPr>
              <a:t>Ontology Requirements Specification Document</a:t>
            </a:r>
            <a:endParaRPr lang="en-US" sz="2000" dirty="0"/>
          </a:p>
          <a:p>
            <a:pPr lvl="1"/>
            <a:r>
              <a:rPr lang="en-US" sz="1600" dirty="0">
                <a:hlinkClick r:id="rId12"/>
              </a:rPr>
              <a:t>How to Write and Use ORSD</a:t>
            </a:r>
            <a:endParaRPr lang="en-US" sz="1600" dirty="0"/>
          </a:p>
          <a:p>
            <a:pPr lvl="1"/>
            <a:r>
              <a:rPr lang="en-US" sz="1600" dirty="0"/>
              <a:t>E.g. </a:t>
            </a:r>
            <a:r>
              <a:rPr lang="en-US" sz="1600" dirty="0">
                <a:hlinkClick r:id="rId13"/>
              </a:rPr>
              <a:t>ORSD for PPROC</a:t>
            </a:r>
            <a:r>
              <a:rPr lang="en-US" sz="1600" dirty="0"/>
              <a:t> (Public Procurement ontology)</a:t>
            </a:r>
          </a:p>
          <a:p>
            <a:r>
              <a:rPr lang="en-US" sz="2000" dirty="0"/>
              <a:t>Competence Questions</a:t>
            </a:r>
          </a:p>
          <a:p>
            <a:pPr lvl="1"/>
            <a:r>
              <a:rPr lang="en-US" sz="1600" dirty="0">
                <a:hlinkClick r:id="rId14"/>
              </a:rPr>
              <a:t>Towards Competency Question-driven Ontology Authoring</a:t>
            </a:r>
            <a:r>
              <a:rPr lang="en-US" sz="1600" dirty="0"/>
              <a:t> (ESWC 2014)</a:t>
            </a:r>
          </a:p>
          <a:p>
            <a:pPr lvl="1"/>
            <a:r>
              <a:rPr lang="en-US" sz="1600" dirty="0">
                <a:hlinkClick r:id="rId15"/>
              </a:rPr>
              <a:t>Lecture</a:t>
            </a:r>
            <a:r>
              <a:rPr lang="en-US" sz="1600" dirty="0"/>
              <a:t> from Manchester </a:t>
            </a:r>
            <a:r>
              <a:rPr lang="en-US" sz="1600" dirty="0">
                <a:hlinkClick r:id="rId16"/>
              </a:rPr>
              <a:t>COMP60421</a:t>
            </a:r>
            <a:r>
              <a:rPr lang="en-US" sz="1600" dirty="0"/>
              <a:t>: Ontology Engineering for the </a:t>
            </a:r>
            <a:r>
              <a:rPr lang="en-US" sz="1600" dirty="0" err="1"/>
              <a:t>The</a:t>
            </a:r>
            <a:r>
              <a:rPr lang="en-US" sz="1600" dirty="0"/>
              <a:t> Semantic Web (2014)</a:t>
            </a:r>
          </a:p>
          <a:p>
            <a:r>
              <a:rPr lang="en-US" sz="2000" dirty="0"/>
              <a:t>Top-level Ontologies</a:t>
            </a:r>
          </a:p>
          <a:p>
            <a:pPr lvl="1"/>
            <a:r>
              <a:rPr lang="en-US" sz="1600" dirty="0"/>
              <a:t>BFO, DOL/DOLCE, SUMO, UFO</a:t>
            </a:r>
            <a:endParaRPr lang="en-US" sz="1600" dirty="0">
              <a:hlinkClick r:id="rId17"/>
            </a:endParaRPr>
          </a:p>
          <a:p>
            <a:pPr lvl="1"/>
            <a:r>
              <a:rPr lang="en-US" sz="1600" dirty="0">
                <a:hlinkClick r:id="rId17"/>
              </a:rPr>
              <a:t>CIDOC CRM</a:t>
            </a:r>
            <a:r>
              <a:rPr lang="en-US" sz="1600" dirty="0"/>
              <a:t> for history, cultural heritage, archaeology</a:t>
            </a:r>
          </a:p>
          <a:p>
            <a:pPr lvl="1"/>
            <a:endParaRPr lang="en-US" sz="1600" dirty="0"/>
          </a:p>
          <a:p>
            <a:endParaRPr lang="en-US" sz="2000" dirty="0"/>
          </a:p>
        </p:txBody>
      </p:sp>
      <p:sp>
        <p:nvSpPr>
          <p:cNvPr id="4" name="Slide Number Placeholder 3">
            <a:extLst>
              <a:ext uri="{FF2B5EF4-FFF2-40B4-BE49-F238E27FC236}">
                <a16:creationId xmlns:a16="http://schemas.microsoft.com/office/drawing/2014/main" id="{1C31DAF4-D6E4-4DB2-86B5-FEF877325605}"/>
              </a:ext>
            </a:extLst>
          </p:cNvPr>
          <p:cNvSpPr>
            <a:spLocks noGrp="1"/>
          </p:cNvSpPr>
          <p:nvPr>
            <p:ph type="sldNum" sz="quarter" idx="11"/>
          </p:nvPr>
        </p:nvSpPr>
        <p:spPr/>
        <p:txBody>
          <a:bodyPr/>
          <a:lstStyle/>
          <a:p>
            <a:r>
              <a:rPr lang="en-GB"/>
              <a:t>#</a:t>
            </a:r>
            <a:fld id="{4DC62D42-DB1E-4AC6-9690-7943078DD941}" type="slidenum">
              <a:rPr lang="en-GB" smtClean="0"/>
              <a:pPr/>
              <a:t>29</a:t>
            </a:fld>
            <a:endParaRPr lang="en-GB"/>
          </a:p>
        </p:txBody>
      </p:sp>
    </p:spTree>
    <p:extLst>
      <p:ext uri="{BB962C8B-B14F-4D97-AF65-F5344CB8AC3E}">
        <p14:creationId xmlns:p14="http://schemas.microsoft.com/office/powerpoint/2010/main" val="3577076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62833" y="2498973"/>
            <a:ext cx="10360501" cy="1362075"/>
          </a:xfrm>
        </p:spPr>
        <p:txBody>
          <a:bodyPr/>
          <a:lstStyle/>
          <a:p>
            <a:r>
              <a:rPr lang="en-US" dirty="0"/>
              <a:t>RDF Formats</a:t>
            </a:r>
          </a:p>
        </p:txBody>
      </p:sp>
      <p:sp>
        <p:nvSpPr>
          <p:cNvPr id="6" name="Slide Number Placeholder 5"/>
          <p:cNvSpPr>
            <a:spLocks noGrp="1"/>
          </p:cNvSpPr>
          <p:nvPr>
            <p:ph type="sldNum" sz="quarter" idx="11"/>
          </p:nvPr>
        </p:nvSpPr>
        <p:spPr/>
        <p:txBody>
          <a:bodyPr/>
          <a:lstStyle/>
          <a:p>
            <a:pPr>
              <a:defRPr/>
            </a:pPr>
            <a:r>
              <a:rPr lang="en-GB" dirty="0"/>
              <a:t>#</a:t>
            </a:r>
            <a:fld id="{AFA41FB7-815C-45B2-A369-8FCE958D04FB}" type="slidenum">
              <a:rPr lang="en-GB" smtClean="0"/>
              <a:pPr>
                <a:defRPr/>
              </a:pPr>
              <a:t>3</a:t>
            </a:fld>
            <a:endParaRPr lang="en-GB" dirty="0"/>
          </a:p>
        </p:txBody>
      </p:sp>
      <p:pic>
        <p:nvPicPr>
          <p:cNvPr id="5" name="Picture 8" descr="grap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6876078" y="659871"/>
            <a:ext cx="2736303" cy="7986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7430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D9DAD-58AA-4386-ADC4-29693F7D795D}"/>
              </a:ext>
            </a:extLst>
          </p:cNvPr>
          <p:cNvSpPr>
            <a:spLocks noGrp="1"/>
          </p:cNvSpPr>
          <p:nvPr>
            <p:ph type="title"/>
          </p:nvPr>
        </p:nvSpPr>
        <p:spPr/>
        <p:txBody>
          <a:bodyPr/>
          <a:lstStyle/>
          <a:p>
            <a:r>
              <a:rPr lang="en-US" dirty="0"/>
              <a:t>Ontology Design Patterns</a:t>
            </a:r>
          </a:p>
        </p:txBody>
      </p:sp>
      <p:sp>
        <p:nvSpPr>
          <p:cNvPr id="3" name="Content Placeholder 2">
            <a:extLst>
              <a:ext uri="{FF2B5EF4-FFF2-40B4-BE49-F238E27FC236}">
                <a16:creationId xmlns:a16="http://schemas.microsoft.com/office/drawing/2014/main" id="{0CED3F1F-A52A-4655-830F-CFC2C3D58D09}"/>
              </a:ext>
            </a:extLst>
          </p:cNvPr>
          <p:cNvSpPr>
            <a:spLocks noGrp="1"/>
          </p:cNvSpPr>
          <p:nvPr>
            <p:ph idx="1"/>
          </p:nvPr>
        </p:nvSpPr>
        <p:spPr/>
        <p:txBody>
          <a:bodyPr/>
          <a:lstStyle/>
          <a:p>
            <a:r>
              <a:rPr lang="en-US" dirty="0"/>
              <a:t>Patterns describe ready solutions for various situations</a:t>
            </a:r>
          </a:p>
          <a:p>
            <a:pPr lvl="1"/>
            <a:r>
              <a:rPr lang="en-US" dirty="0"/>
              <a:t>Some are expressed as small ontology modules you can reuse</a:t>
            </a:r>
          </a:p>
          <a:p>
            <a:pPr lvl="1"/>
            <a:r>
              <a:rPr lang="en-US" dirty="0"/>
              <a:t>Others are patterns that need to be implemented in the specific context</a:t>
            </a:r>
          </a:p>
          <a:p>
            <a:r>
              <a:rPr lang="en-US" dirty="0"/>
              <a:t>Anti-patterns are examples of bad modeling</a:t>
            </a:r>
          </a:p>
          <a:p>
            <a:r>
              <a:rPr lang="en-US" dirty="0"/>
              <a:t>Resources</a:t>
            </a:r>
          </a:p>
          <a:p>
            <a:pPr lvl="1"/>
            <a:r>
              <a:rPr lang="en-US" dirty="0">
                <a:hlinkClick r:id="rId2"/>
              </a:rPr>
              <a:t>Towards a Catalog of OWL-based Ontology Design Patterns</a:t>
            </a:r>
            <a:r>
              <a:rPr lang="en-US" dirty="0"/>
              <a:t> (NEON project)</a:t>
            </a:r>
          </a:p>
          <a:p>
            <a:pPr lvl="1"/>
            <a:r>
              <a:rPr lang="en-US" dirty="0">
                <a:hlinkClick r:id="rId3"/>
              </a:rPr>
              <a:t>Ontology Design Patterns</a:t>
            </a:r>
            <a:r>
              <a:rPr lang="en-US" dirty="0"/>
              <a:t> site by ODP Association</a:t>
            </a:r>
          </a:p>
          <a:p>
            <a:pPr lvl="1"/>
            <a:r>
              <a:rPr lang="en-US" dirty="0">
                <a:hlinkClick r:id="rId4"/>
              </a:rPr>
              <a:t>Workshop on Ontology Patterns</a:t>
            </a:r>
            <a:r>
              <a:rPr lang="en-US" dirty="0"/>
              <a:t> (2009-2017)</a:t>
            </a:r>
          </a:p>
          <a:p>
            <a:pPr lvl="2"/>
            <a:r>
              <a:rPr lang="en-US" dirty="0"/>
              <a:t>E.g. </a:t>
            </a:r>
            <a:r>
              <a:rPr lang="en-US" dirty="0">
                <a:hlinkClick r:id="rId5"/>
              </a:rPr>
              <a:t>A pattern-based ontology for the Internet of Things</a:t>
            </a:r>
            <a:r>
              <a:rPr lang="en-US" dirty="0"/>
              <a:t>, WOP 2017</a:t>
            </a:r>
          </a:p>
          <a:p>
            <a:pPr lvl="1"/>
            <a:r>
              <a:rPr lang="en-US" dirty="0">
                <a:hlinkClick r:id="rId6"/>
              </a:rPr>
              <a:t>Ontology Engineering with Ontology Design Patterns: Foundations and Applications</a:t>
            </a:r>
            <a:r>
              <a:rPr lang="en-US" dirty="0"/>
              <a:t> (IOS Press 2016)</a:t>
            </a:r>
          </a:p>
          <a:p>
            <a:endParaRPr lang="en-US" dirty="0"/>
          </a:p>
        </p:txBody>
      </p:sp>
      <p:sp>
        <p:nvSpPr>
          <p:cNvPr id="4" name="Slide Number Placeholder 3">
            <a:extLst>
              <a:ext uri="{FF2B5EF4-FFF2-40B4-BE49-F238E27FC236}">
                <a16:creationId xmlns:a16="http://schemas.microsoft.com/office/drawing/2014/main" id="{8FC6A82A-58F6-4C24-AB54-6E5571281E48}"/>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30</a:t>
            </a:fld>
            <a:endParaRPr lang="en-GB"/>
          </a:p>
        </p:txBody>
      </p:sp>
    </p:spTree>
    <p:extLst>
      <p:ext uri="{BB962C8B-B14F-4D97-AF65-F5344CB8AC3E}">
        <p14:creationId xmlns:p14="http://schemas.microsoft.com/office/powerpoint/2010/main" val="1054321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1F877-294F-4A41-B477-A5270551CC41}"/>
              </a:ext>
            </a:extLst>
          </p:cNvPr>
          <p:cNvSpPr>
            <a:spLocks noGrp="1"/>
          </p:cNvSpPr>
          <p:nvPr>
            <p:ph type="title"/>
          </p:nvPr>
        </p:nvSpPr>
        <p:spPr/>
        <p:txBody>
          <a:bodyPr/>
          <a:lstStyle/>
          <a:p>
            <a:r>
              <a:rPr lang="en-US" dirty="0"/>
              <a:t>Ontology IDEs</a:t>
            </a:r>
          </a:p>
        </p:txBody>
      </p:sp>
      <p:sp>
        <p:nvSpPr>
          <p:cNvPr id="3" name="Content Placeholder 2">
            <a:extLst>
              <a:ext uri="{FF2B5EF4-FFF2-40B4-BE49-F238E27FC236}">
                <a16:creationId xmlns:a16="http://schemas.microsoft.com/office/drawing/2014/main" id="{C93DC310-2013-452F-9A02-B5B52C604CBB}"/>
              </a:ext>
            </a:extLst>
          </p:cNvPr>
          <p:cNvSpPr>
            <a:spLocks noGrp="1"/>
          </p:cNvSpPr>
          <p:nvPr>
            <p:ph idx="1"/>
          </p:nvPr>
        </p:nvSpPr>
        <p:spPr>
          <a:xfrm>
            <a:off x="719479" y="1052736"/>
            <a:ext cx="11037658" cy="5040089"/>
          </a:xfrm>
        </p:spPr>
        <p:txBody>
          <a:bodyPr/>
          <a:lstStyle/>
          <a:p>
            <a:r>
              <a:rPr lang="en-US" dirty="0"/>
              <a:t>Commercial: </a:t>
            </a:r>
            <a:r>
              <a:rPr lang="en-US" dirty="0" err="1">
                <a:hlinkClick r:id="rId2"/>
              </a:rPr>
              <a:t>TopBraid</a:t>
            </a:r>
            <a:r>
              <a:rPr lang="en-US" dirty="0">
                <a:hlinkClick r:id="rId2"/>
              </a:rPr>
              <a:t> Composer</a:t>
            </a:r>
            <a:r>
              <a:rPr lang="en-US" dirty="0"/>
              <a:t>, </a:t>
            </a:r>
            <a:r>
              <a:rPr lang="en-US" dirty="0">
                <a:hlinkClick r:id="rId3"/>
              </a:rPr>
              <a:t>Enterprise Vocabulary Net</a:t>
            </a:r>
            <a:endParaRPr lang="en-US" dirty="0"/>
          </a:p>
          <a:p>
            <a:r>
              <a:rPr lang="en-US" dirty="0"/>
              <a:t>Open source: </a:t>
            </a:r>
            <a:r>
              <a:rPr lang="en-US" dirty="0">
                <a:hlinkClick r:id="rId4"/>
              </a:rPr>
              <a:t>Protégé</a:t>
            </a:r>
            <a:r>
              <a:rPr lang="en-US" dirty="0"/>
              <a:t>, </a:t>
            </a:r>
            <a:r>
              <a:rPr lang="en-US" dirty="0">
                <a:hlinkClick r:id="rId5"/>
              </a:rPr>
              <a:t>Web Protégé </a:t>
            </a:r>
            <a:endParaRPr lang="en-US" dirty="0"/>
          </a:p>
        </p:txBody>
      </p:sp>
      <p:sp>
        <p:nvSpPr>
          <p:cNvPr id="4" name="Slide Number Placeholder 3">
            <a:extLst>
              <a:ext uri="{FF2B5EF4-FFF2-40B4-BE49-F238E27FC236}">
                <a16:creationId xmlns:a16="http://schemas.microsoft.com/office/drawing/2014/main" id="{70A92059-75FD-4BAD-B700-2C13D0304B72}"/>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31</a:t>
            </a:fld>
            <a:endParaRPr lang="en-GB"/>
          </a:p>
        </p:txBody>
      </p:sp>
      <p:pic>
        <p:nvPicPr>
          <p:cNvPr id="4098" name="Picture 2" descr="http://ontoweave.com/wp-content/uploads/2014/08/ProtegeOntologyEditor.png">
            <a:extLst>
              <a:ext uri="{FF2B5EF4-FFF2-40B4-BE49-F238E27FC236}">
                <a16:creationId xmlns:a16="http://schemas.microsoft.com/office/drawing/2014/main" id="{B6120184-8AE3-43FC-AD6B-6014EDA85C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8994" y="2095718"/>
            <a:ext cx="8038628" cy="4213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194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0EC22-E620-4A50-81B8-F8FF281FC080}"/>
              </a:ext>
            </a:extLst>
          </p:cNvPr>
          <p:cNvSpPr>
            <a:spLocks noGrp="1"/>
          </p:cNvSpPr>
          <p:nvPr>
            <p:ph type="title"/>
          </p:nvPr>
        </p:nvSpPr>
        <p:spPr/>
        <p:txBody>
          <a:bodyPr/>
          <a:lstStyle/>
          <a:p>
            <a:r>
              <a:rPr lang="en-US" dirty="0"/>
              <a:t>Generating Ontologies from Excel</a:t>
            </a:r>
          </a:p>
        </p:txBody>
      </p:sp>
      <p:pic>
        <p:nvPicPr>
          <p:cNvPr id="6" name="Content Placeholder 5">
            <a:extLst>
              <a:ext uri="{FF2B5EF4-FFF2-40B4-BE49-F238E27FC236}">
                <a16:creationId xmlns:a16="http://schemas.microsoft.com/office/drawing/2014/main" id="{8F2422F2-B60A-4DB3-8493-4E3CC7EEDE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5331" y="1556792"/>
            <a:ext cx="9490736" cy="4573849"/>
          </a:xfrm>
        </p:spPr>
      </p:pic>
      <p:sp>
        <p:nvSpPr>
          <p:cNvPr id="4" name="Slide Number Placeholder 3">
            <a:extLst>
              <a:ext uri="{FF2B5EF4-FFF2-40B4-BE49-F238E27FC236}">
                <a16:creationId xmlns:a16="http://schemas.microsoft.com/office/drawing/2014/main" id="{B4BCA914-E4E6-44AA-963C-5785EBFBA2C7}"/>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32</a:t>
            </a:fld>
            <a:endParaRPr lang="en-GB"/>
          </a:p>
        </p:txBody>
      </p:sp>
      <p:sp>
        <p:nvSpPr>
          <p:cNvPr id="7" name="Content Placeholder 2">
            <a:extLst>
              <a:ext uri="{FF2B5EF4-FFF2-40B4-BE49-F238E27FC236}">
                <a16:creationId xmlns:a16="http://schemas.microsoft.com/office/drawing/2014/main" id="{9D9E4B8B-3F28-451F-AD8E-9587C2ADAF5B}"/>
              </a:ext>
            </a:extLst>
          </p:cNvPr>
          <p:cNvSpPr txBox="1">
            <a:spLocks/>
          </p:cNvSpPr>
          <p:nvPr/>
        </p:nvSpPr>
        <p:spPr bwMode="auto">
          <a:xfrm>
            <a:off x="671870" y="981079"/>
            <a:ext cx="11037658" cy="1583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1200"/>
              </a:spcBef>
              <a:spcAft>
                <a:spcPct val="0"/>
              </a:spcAft>
              <a:buClr>
                <a:srgbClr val="F04B26"/>
              </a:buClr>
              <a:buChar char="•"/>
              <a:defRPr sz="24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rgbClr val="003663"/>
              </a:buClr>
              <a:buFont typeface="Tahoma" pitchFamily="34" charset="0"/>
              <a:buChar char="–"/>
              <a:defRPr sz="1800">
                <a:solidFill>
                  <a:schemeClr val="tx1"/>
                </a:solidFill>
                <a:latin typeface="Calibri" pitchFamily="34" charset="0"/>
              </a:defRPr>
            </a:lvl2pPr>
            <a:lvl3pPr marL="1143000" indent="-228600" algn="l" rtl="0" eaLnBrk="0" fontAlgn="base" hangingPunct="0">
              <a:spcBef>
                <a:spcPct val="20000"/>
              </a:spcBef>
              <a:spcAft>
                <a:spcPct val="0"/>
              </a:spcAft>
              <a:buChar char="•"/>
              <a:defRPr sz="1600">
                <a:solidFill>
                  <a:schemeClr val="tx1"/>
                </a:solidFill>
                <a:latin typeface="Calibri" pitchFamily="34" charset="0"/>
              </a:defRPr>
            </a:lvl3pPr>
            <a:lvl4pPr marL="1600200" indent="-228600" algn="l" rtl="0" eaLnBrk="0" fontAlgn="base" hangingPunct="0">
              <a:spcBef>
                <a:spcPct val="20000"/>
              </a:spcBef>
              <a:spcAft>
                <a:spcPct val="0"/>
              </a:spcAft>
              <a:buChar char="–"/>
              <a:defRPr sz="1100">
                <a:solidFill>
                  <a:schemeClr val="tx1"/>
                </a:solidFill>
                <a:latin typeface="Calibri" pitchFamily="34" charset="0"/>
              </a:defRPr>
            </a:lvl4pPr>
            <a:lvl5pPr marL="2057400" indent="-228600" algn="l" rtl="0" eaLnBrk="0" fontAlgn="base" hangingPunct="0">
              <a:spcBef>
                <a:spcPct val="20000"/>
              </a:spcBef>
              <a:spcAft>
                <a:spcPct val="0"/>
              </a:spcAft>
              <a:buChar char="»"/>
              <a:defRPr sz="1100">
                <a:solidFill>
                  <a:schemeClr val="tx1"/>
                </a:solidFill>
                <a:latin typeface="Calibri"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US" kern="0" dirty="0"/>
              <a:t>E.g. Getty Vocabulary Program Classes, Schemas, Values</a:t>
            </a:r>
          </a:p>
        </p:txBody>
      </p:sp>
    </p:spTree>
    <p:extLst>
      <p:ext uri="{BB962C8B-B14F-4D97-AF65-F5344CB8AC3E}">
        <p14:creationId xmlns:p14="http://schemas.microsoft.com/office/powerpoint/2010/main" val="2851905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3185-5BFD-4AED-8D07-8842B12BAE6C}"/>
              </a:ext>
            </a:extLst>
          </p:cNvPr>
          <p:cNvSpPr>
            <a:spLocks noGrp="1"/>
          </p:cNvSpPr>
          <p:nvPr>
            <p:ph type="title"/>
          </p:nvPr>
        </p:nvSpPr>
        <p:spPr/>
        <p:txBody>
          <a:bodyPr/>
          <a:lstStyle/>
          <a:p>
            <a:r>
              <a:rPr lang="en-US" dirty="0"/>
              <a:t>Generating Ontologies from Excel</a:t>
            </a:r>
          </a:p>
        </p:txBody>
      </p:sp>
      <p:sp>
        <p:nvSpPr>
          <p:cNvPr id="3" name="Content Placeholder 2">
            <a:extLst>
              <a:ext uri="{FF2B5EF4-FFF2-40B4-BE49-F238E27FC236}">
                <a16:creationId xmlns:a16="http://schemas.microsoft.com/office/drawing/2014/main" id="{CFD54429-F5C7-407A-8D85-89B42C938EA7}"/>
              </a:ext>
            </a:extLst>
          </p:cNvPr>
          <p:cNvSpPr>
            <a:spLocks noGrp="1"/>
          </p:cNvSpPr>
          <p:nvPr>
            <p:ph idx="1"/>
          </p:nvPr>
        </p:nvSpPr>
        <p:spPr>
          <a:xfrm>
            <a:off x="719479" y="981079"/>
            <a:ext cx="11037658" cy="5111746"/>
          </a:xfrm>
        </p:spPr>
        <p:txBody>
          <a:bodyPr/>
          <a:lstStyle/>
          <a:p>
            <a:r>
              <a:rPr lang="en-US" dirty="0"/>
              <a:t>E.g. Getty Vocabulary Program Associative Relations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Another part is written by hand</a:t>
            </a:r>
          </a:p>
        </p:txBody>
      </p:sp>
      <p:sp>
        <p:nvSpPr>
          <p:cNvPr id="4" name="Slide Number Placeholder 3">
            <a:extLst>
              <a:ext uri="{FF2B5EF4-FFF2-40B4-BE49-F238E27FC236}">
                <a16:creationId xmlns:a16="http://schemas.microsoft.com/office/drawing/2014/main" id="{E42997B6-689A-4CD7-A27A-1406533CF106}"/>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33</a:t>
            </a:fld>
            <a:endParaRPr lang="en-GB"/>
          </a:p>
        </p:txBody>
      </p:sp>
      <p:pic>
        <p:nvPicPr>
          <p:cNvPr id="5" name="Picture 4">
            <a:extLst>
              <a:ext uri="{FF2B5EF4-FFF2-40B4-BE49-F238E27FC236}">
                <a16:creationId xmlns:a16="http://schemas.microsoft.com/office/drawing/2014/main" id="{4B32D835-A12C-4BED-AA95-902906567416}"/>
              </a:ext>
            </a:extLst>
          </p:cNvPr>
          <p:cNvPicPr>
            <a:picLocks noChangeAspect="1"/>
          </p:cNvPicPr>
          <p:nvPr/>
        </p:nvPicPr>
        <p:blipFill>
          <a:blip r:embed="rId2"/>
          <a:stretch>
            <a:fillRect/>
          </a:stretch>
        </p:blipFill>
        <p:spPr>
          <a:xfrm>
            <a:off x="1512887" y="1484784"/>
            <a:ext cx="9163050" cy="4076700"/>
          </a:xfrm>
          <a:prstGeom prst="rect">
            <a:avLst/>
          </a:prstGeom>
        </p:spPr>
      </p:pic>
    </p:spTree>
    <p:extLst>
      <p:ext uri="{BB962C8B-B14F-4D97-AF65-F5344CB8AC3E}">
        <p14:creationId xmlns:p14="http://schemas.microsoft.com/office/powerpoint/2010/main" val="1658554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689A4-F4F6-42C1-808F-C5DB37B591CD}"/>
              </a:ext>
            </a:extLst>
          </p:cNvPr>
          <p:cNvSpPr>
            <a:spLocks noGrp="1"/>
          </p:cNvSpPr>
          <p:nvPr>
            <p:ph type="title"/>
          </p:nvPr>
        </p:nvSpPr>
        <p:spPr/>
        <p:txBody>
          <a:bodyPr/>
          <a:lstStyle/>
          <a:p>
            <a:r>
              <a:rPr lang="en-US" dirty="0"/>
              <a:t>Generating from Google Sheets with TARQL</a:t>
            </a:r>
          </a:p>
        </p:txBody>
      </p:sp>
      <p:sp>
        <p:nvSpPr>
          <p:cNvPr id="3" name="Content Placeholder 2">
            <a:extLst>
              <a:ext uri="{FF2B5EF4-FFF2-40B4-BE49-F238E27FC236}">
                <a16:creationId xmlns:a16="http://schemas.microsoft.com/office/drawing/2014/main" id="{C5220689-5A7D-4D03-B01D-E4938CCB2F71}"/>
              </a:ext>
            </a:extLst>
          </p:cNvPr>
          <p:cNvSpPr>
            <a:spLocks noGrp="1"/>
          </p:cNvSpPr>
          <p:nvPr>
            <p:ph idx="1"/>
          </p:nvPr>
        </p:nvSpPr>
        <p:spPr>
          <a:xfrm>
            <a:off x="719479" y="1196975"/>
            <a:ext cx="11037658" cy="791865"/>
          </a:xfrm>
        </p:spPr>
        <p:txBody>
          <a:bodyPr/>
          <a:lstStyle/>
          <a:p>
            <a:r>
              <a:rPr lang="en-US" dirty="0"/>
              <a:t>TARQL allows to make CONSTRUCT queries over TSV/CSV data</a:t>
            </a:r>
          </a:p>
        </p:txBody>
      </p:sp>
      <p:sp>
        <p:nvSpPr>
          <p:cNvPr id="4" name="Slide Number Placeholder 3">
            <a:extLst>
              <a:ext uri="{FF2B5EF4-FFF2-40B4-BE49-F238E27FC236}">
                <a16:creationId xmlns:a16="http://schemas.microsoft.com/office/drawing/2014/main" id="{8D68C405-3637-4979-A35D-F97D7D7DDF57}"/>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34</a:t>
            </a:fld>
            <a:endParaRPr lang="en-GB"/>
          </a:p>
        </p:txBody>
      </p:sp>
      <p:sp>
        <p:nvSpPr>
          <p:cNvPr id="5" name="Rectangle 4">
            <a:extLst>
              <a:ext uri="{FF2B5EF4-FFF2-40B4-BE49-F238E27FC236}">
                <a16:creationId xmlns:a16="http://schemas.microsoft.com/office/drawing/2014/main" id="{48026155-A7E6-4718-8B80-51F230F40F08}"/>
              </a:ext>
            </a:extLst>
          </p:cNvPr>
          <p:cNvSpPr/>
          <p:nvPr/>
        </p:nvSpPr>
        <p:spPr>
          <a:xfrm>
            <a:off x="719479" y="1772816"/>
            <a:ext cx="10847541" cy="3693319"/>
          </a:xfrm>
          <a:prstGeom prst="rect">
            <a:avLst/>
          </a:prstGeom>
        </p:spPr>
        <p:txBody>
          <a:bodyPr wrap="square">
            <a:spAutoFit/>
          </a:bodyPr>
          <a:lstStyle/>
          <a:p>
            <a:r>
              <a:rPr lang="en-US" sz="1300" dirty="0">
                <a:solidFill>
                  <a:schemeClr val="tx1"/>
                </a:solidFill>
                <a:latin typeface="Consolas" panose="020B0609020204030204" pitchFamily="49" charset="0"/>
                <a:cs typeface="Consolas" panose="020B0609020204030204" pitchFamily="49" charset="0"/>
              </a:rPr>
              <a:t>construct {</a:t>
            </a:r>
          </a:p>
          <a:p>
            <a:r>
              <a:rPr lang="en-US" sz="1300" dirty="0">
                <a:solidFill>
                  <a:schemeClr val="tx1"/>
                </a:solidFill>
                <a:latin typeface="Consolas" panose="020B0609020204030204" pitchFamily="49" charset="0"/>
                <a:cs typeface="Consolas" panose="020B0609020204030204" pitchFamily="49" charset="0"/>
              </a:rPr>
              <a:t>  ?</a:t>
            </a:r>
            <a:r>
              <a:rPr lang="en-US" sz="1300" dirty="0" err="1">
                <a:solidFill>
                  <a:schemeClr val="tx1"/>
                </a:solidFill>
                <a:latin typeface="Consolas" panose="020B0609020204030204" pitchFamily="49" charset="0"/>
                <a:cs typeface="Consolas" panose="020B0609020204030204" pitchFamily="49" charset="0"/>
              </a:rPr>
              <a:t>classUrl</a:t>
            </a:r>
            <a:endParaRPr lang="en-US" sz="1300" dirty="0">
              <a:solidFill>
                <a:schemeClr val="tx1"/>
              </a:solidFill>
              <a:latin typeface="Consolas" panose="020B0609020204030204" pitchFamily="49" charset="0"/>
              <a:cs typeface="Consolas" panose="020B0609020204030204" pitchFamily="49" charset="0"/>
            </a:endParaRPr>
          </a:p>
          <a:p>
            <a:r>
              <a:rPr lang="en-US" sz="1300" dirty="0">
                <a:solidFill>
                  <a:schemeClr val="tx1"/>
                </a:solidFill>
                <a:latin typeface="Consolas" panose="020B0609020204030204" pitchFamily="49" charset="0"/>
                <a:cs typeface="Consolas" panose="020B0609020204030204" pitchFamily="49" charset="0"/>
              </a:rPr>
              <a:t>    a </a:t>
            </a:r>
            <a:r>
              <a:rPr lang="en-US" sz="1300" dirty="0" err="1">
                <a:solidFill>
                  <a:schemeClr val="tx1"/>
                </a:solidFill>
                <a:latin typeface="Consolas" panose="020B0609020204030204" pitchFamily="49" charset="0"/>
                <a:cs typeface="Consolas" panose="020B0609020204030204" pitchFamily="49" charset="0"/>
              </a:rPr>
              <a:t>owl:Class</a:t>
            </a:r>
            <a:r>
              <a:rPr lang="en-US" sz="1300" dirty="0">
                <a:solidFill>
                  <a:schemeClr val="tx1"/>
                </a:solidFill>
                <a:latin typeface="Consolas" panose="020B0609020204030204" pitchFamily="49" charset="0"/>
                <a:cs typeface="Consolas" panose="020B0609020204030204" pitchFamily="49" charset="0"/>
              </a:rPr>
              <a:t>;</a:t>
            </a:r>
          </a:p>
          <a:p>
            <a:r>
              <a:rPr lang="en-US" sz="1300" dirty="0">
                <a:solidFill>
                  <a:schemeClr val="tx1"/>
                </a:solidFill>
                <a:latin typeface="Consolas" panose="020B0609020204030204" pitchFamily="49" charset="0"/>
                <a:cs typeface="Consolas" panose="020B0609020204030204" pitchFamily="49" charset="0"/>
              </a:rPr>
              <a:t>    </a:t>
            </a:r>
            <a:r>
              <a:rPr lang="en-US" sz="1300" dirty="0" err="1">
                <a:solidFill>
                  <a:schemeClr val="tx1"/>
                </a:solidFill>
                <a:latin typeface="Consolas" panose="020B0609020204030204" pitchFamily="49" charset="0"/>
                <a:cs typeface="Consolas" panose="020B0609020204030204" pitchFamily="49" charset="0"/>
              </a:rPr>
              <a:t>rdfs:isDefinedBy</a:t>
            </a:r>
            <a:r>
              <a:rPr lang="en-US" sz="1300" dirty="0">
                <a:solidFill>
                  <a:schemeClr val="tx1"/>
                </a:solidFill>
                <a:latin typeface="Consolas" panose="020B0609020204030204" pitchFamily="49" charset="0"/>
                <a:cs typeface="Consolas" panose="020B0609020204030204" pitchFamily="49" charset="0"/>
              </a:rPr>
              <a:t> </a:t>
            </a:r>
            <a:r>
              <a:rPr lang="en-US" sz="1300" dirty="0" err="1">
                <a:solidFill>
                  <a:schemeClr val="tx1"/>
                </a:solidFill>
                <a:latin typeface="Consolas" panose="020B0609020204030204" pitchFamily="49" charset="0"/>
                <a:cs typeface="Consolas" panose="020B0609020204030204" pitchFamily="49" charset="0"/>
              </a:rPr>
              <a:t>peo</a:t>
            </a:r>
            <a:r>
              <a:rPr lang="en-US" sz="1300" dirty="0">
                <a:solidFill>
                  <a:schemeClr val="tx1"/>
                </a:solidFill>
                <a:latin typeface="Consolas" panose="020B0609020204030204" pitchFamily="49" charset="0"/>
                <a:cs typeface="Consolas" panose="020B0609020204030204" pitchFamily="49" charset="0"/>
              </a:rPr>
              <a:t>: ;</a:t>
            </a:r>
          </a:p>
          <a:p>
            <a:r>
              <a:rPr lang="en-US" sz="1300" dirty="0">
                <a:solidFill>
                  <a:schemeClr val="tx1"/>
                </a:solidFill>
                <a:latin typeface="Consolas" panose="020B0609020204030204" pitchFamily="49" charset="0"/>
                <a:cs typeface="Consolas" panose="020B0609020204030204" pitchFamily="49" charset="0"/>
              </a:rPr>
              <a:t>    </a:t>
            </a:r>
            <a:r>
              <a:rPr lang="en-US" sz="1300" dirty="0" err="1">
                <a:solidFill>
                  <a:schemeClr val="tx1"/>
                </a:solidFill>
                <a:latin typeface="Consolas" panose="020B0609020204030204" pitchFamily="49" charset="0"/>
                <a:cs typeface="Consolas" panose="020B0609020204030204" pitchFamily="49" charset="0"/>
              </a:rPr>
              <a:t>rdfs:label</a:t>
            </a:r>
            <a:r>
              <a:rPr lang="en-US" sz="1300" dirty="0">
                <a:solidFill>
                  <a:schemeClr val="tx1"/>
                </a:solidFill>
                <a:latin typeface="Consolas" panose="020B0609020204030204" pitchFamily="49" charset="0"/>
                <a:cs typeface="Consolas" panose="020B0609020204030204" pitchFamily="49" charset="0"/>
              </a:rPr>
              <a:t> ?class;</a:t>
            </a:r>
          </a:p>
          <a:p>
            <a:r>
              <a:rPr lang="en-US" sz="1300" dirty="0">
                <a:solidFill>
                  <a:schemeClr val="tx1"/>
                </a:solidFill>
                <a:latin typeface="Consolas" panose="020B0609020204030204" pitchFamily="49" charset="0"/>
                <a:cs typeface="Consolas" panose="020B0609020204030204" pitchFamily="49" charset="0"/>
              </a:rPr>
              <a:t>    </a:t>
            </a:r>
            <a:r>
              <a:rPr lang="en-US" sz="1300" dirty="0" err="1">
                <a:solidFill>
                  <a:schemeClr val="tx1"/>
                </a:solidFill>
                <a:latin typeface="Consolas" panose="020B0609020204030204" pitchFamily="49" charset="0"/>
                <a:cs typeface="Consolas" panose="020B0609020204030204" pitchFamily="49" charset="0"/>
              </a:rPr>
              <a:t>rdfs:subClassOf</a:t>
            </a:r>
            <a:r>
              <a:rPr lang="en-US" sz="1300" dirty="0">
                <a:solidFill>
                  <a:schemeClr val="tx1"/>
                </a:solidFill>
                <a:latin typeface="Consolas" panose="020B0609020204030204" pitchFamily="49" charset="0"/>
                <a:cs typeface="Consolas" panose="020B0609020204030204" pitchFamily="49" charset="0"/>
              </a:rPr>
              <a:t> ?</a:t>
            </a:r>
            <a:r>
              <a:rPr lang="en-US" sz="1300" dirty="0" err="1">
                <a:solidFill>
                  <a:schemeClr val="tx1"/>
                </a:solidFill>
                <a:latin typeface="Consolas" panose="020B0609020204030204" pitchFamily="49" charset="0"/>
                <a:cs typeface="Consolas" panose="020B0609020204030204" pitchFamily="49" charset="0"/>
              </a:rPr>
              <a:t>subClassOfUrl</a:t>
            </a:r>
            <a:r>
              <a:rPr lang="en-US" sz="1300" dirty="0">
                <a:solidFill>
                  <a:schemeClr val="tx1"/>
                </a:solidFill>
                <a:latin typeface="Consolas" panose="020B0609020204030204" pitchFamily="49" charset="0"/>
                <a:cs typeface="Consolas" panose="020B0609020204030204" pitchFamily="49" charset="0"/>
              </a:rPr>
              <a:t>;</a:t>
            </a:r>
          </a:p>
          <a:p>
            <a:r>
              <a:rPr lang="en-US" sz="1300" dirty="0">
                <a:solidFill>
                  <a:schemeClr val="tx1"/>
                </a:solidFill>
                <a:latin typeface="Consolas" panose="020B0609020204030204" pitchFamily="49" charset="0"/>
                <a:cs typeface="Consolas" panose="020B0609020204030204" pitchFamily="49" charset="0"/>
              </a:rPr>
              <a:t>    </a:t>
            </a:r>
            <a:r>
              <a:rPr lang="en-US" sz="1300" dirty="0" err="1">
                <a:solidFill>
                  <a:schemeClr val="tx1"/>
                </a:solidFill>
                <a:latin typeface="Consolas" panose="020B0609020204030204" pitchFamily="49" charset="0"/>
                <a:cs typeface="Consolas" panose="020B0609020204030204" pitchFamily="49" charset="0"/>
              </a:rPr>
              <a:t>skos:definition</a:t>
            </a:r>
            <a:r>
              <a:rPr lang="en-US" sz="1300" dirty="0">
                <a:solidFill>
                  <a:schemeClr val="tx1"/>
                </a:solidFill>
                <a:latin typeface="Consolas" panose="020B0609020204030204" pitchFamily="49" charset="0"/>
                <a:cs typeface="Consolas" panose="020B0609020204030204" pitchFamily="49" charset="0"/>
              </a:rPr>
              <a:t> ?definition;</a:t>
            </a:r>
          </a:p>
          <a:p>
            <a:r>
              <a:rPr lang="en-US" sz="1300" dirty="0">
                <a:solidFill>
                  <a:schemeClr val="tx1"/>
                </a:solidFill>
                <a:latin typeface="Consolas" panose="020B0609020204030204" pitchFamily="49" charset="0"/>
                <a:cs typeface="Consolas" panose="020B0609020204030204" pitchFamily="49" charset="0"/>
              </a:rPr>
              <a:t>    </a:t>
            </a:r>
            <a:r>
              <a:rPr lang="en-US" sz="1300" dirty="0" err="1">
                <a:solidFill>
                  <a:schemeClr val="tx1"/>
                </a:solidFill>
                <a:latin typeface="Consolas" panose="020B0609020204030204" pitchFamily="49" charset="0"/>
                <a:cs typeface="Consolas" panose="020B0609020204030204" pitchFamily="49" charset="0"/>
              </a:rPr>
              <a:t>skos:example</a:t>
            </a:r>
            <a:r>
              <a:rPr lang="en-US" sz="1300" dirty="0">
                <a:solidFill>
                  <a:schemeClr val="tx1"/>
                </a:solidFill>
                <a:latin typeface="Consolas" panose="020B0609020204030204" pitchFamily="49" charset="0"/>
                <a:cs typeface="Consolas" panose="020B0609020204030204" pitchFamily="49" charset="0"/>
              </a:rPr>
              <a:t> ?example;</a:t>
            </a:r>
          </a:p>
          <a:p>
            <a:r>
              <a:rPr lang="en-US" sz="1300" dirty="0">
                <a:solidFill>
                  <a:schemeClr val="tx1"/>
                </a:solidFill>
                <a:latin typeface="Consolas" panose="020B0609020204030204" pitchFamily="49" charset="0"/>
                <a:cs typeface="Consolas" panose="020B0609020204030204" pitchFamily="49" charset="0"/>
              </a:rPr>
              <a:t>    </a:t>
            </a:r>
            <a:r>
              <a:rPr lang="en-US" sz="1300" dirty="0" err="1">
                <a:solidFill>
                  <a:schemeClr val="tx1"/>
                </a:solidFill>
                <a:latin typeface="Consolas" panose="020B0609020204030204" pitchFamily="49" charset="0"/>
                <a:cs typeface="Consolas" panose="020B0609020204030204" pitchFamily="49" charset="0"/>
              </a:rPr>
              <a:t>skos:scopeNote</a:t>
            </a:r>
            <a:r>
              <a:rPr lang="en-US" sz="1300" dirty="0">
                <a:solidFill>
                  <a:schemeClr val="tx1"/>
                </a:solidFill>
                <a:latin typeface="Consolas" panose="020B0609020204030204" pitchFamily="49" charset="0"/>
                <a:cs typeface="Consolas" panose="020B0609020204030204" pitchFamily="49" charset="0"/>
              </a:rPr>
              <a:t> ?</a:t>
            </a:r>
            <a:r>
              <a:rPr lang="en-US" sz="1300" dirty="0" err="1">
                <a:solidFill>
                  <a:schemeClr val="tx1"/>
                </a:solidFill>
                <a:latin typeface="Consolas" panose="020B0609020204030204" pitchFamily="49" charset="0"/>
                <a:cs typeface="Consolas" panose="020B0609020204030204" pitchFamily="49" charset="0"/>
              </a:rPr>
              <a:t>scopeNote</a:t>
            </a:r>
            <a:r>
              <a:rPr lang="en-US" sz="1300" dirty="0">
                <a:solidFill>
                  <a:schemeClr val="tx1"/>
                </a:solidFill>
                <a:latin typeface="Consolas" panose="020B0609020204030204" pitchFamily="49" charset="0"/>
                <a:cs typeface="Consolas" panose="020B0609020204030204" pitchFamily="49" charset="0"/>
              </a:rPr>
              <a:t>;</a:t>
            </a:r>
          </a:p>
          <a:p>
            <a:r>
              <a:rPr lang="en-US" sz="1300" dirty="0">
                <a:solidFill>
                  <a:schemeClr val="tx1"/>
                </a:solidFill>
                <a:latin typeface="Consolas" panose="020B0609020204030204" pitchFamily="49" charset="0"/>
                <a:cs typeface="Consolas" panose="020B0609020204030204" pitchFamily="49" charset="0"/>
              </a:rPr>
              <a:t>    </a:t>
            </a:r>
            <a:r>
              <a:rPr lang="en-US" sz="1300" dirty="0" err="1">
                <a:solidFill>
                  <a:schemeClr val="tx1"/>
                </a:solidFill>
                <a:latin typeface="Consolas" panose="020B0609020204030204" pitchFamily="49" charset="0"/>
                <a:cs typeface="Consolas" panose="020B0609020204030204" pitchFamily="49" charset="0"/>
              </a:rPr>
              <a:t>rdfs:comment</a:t>
            </a:r>
            <a:r>
              <a:rPr lang="en-US" sz="1300" dirty="0">
                <a:solidFill>
                  <a:schemeClr val="tx1"/>
                </a:solidFill>
                <a:latin typeface="Consolas" panose="020B0609020204030204" pitchFamily="49" charset="0"/>
                <a:cs typeface="Consolas" panose="020B0609020204030204" pitchFamily="49" charset="0"/>
              </a:rPr>
              <a:t> ?comments.</a:t>
            </a:r>
          </a:p>
          <a:p>
            <a:r>
              <a:rPr lang="en-US" sz="1300" dirty="0">
                <a:solidFill>
                  <a:schemeClr val="tx1"/>
                </a:solidFill>
                <a:latin typeface="Consolas" panose="020B0609020204030204" pitchFamily="49" charset="0"/>
                <a:cs typeface="Consolas" panose="020B0609020204030204" pitchFamily="49" charset="0"/>
              </a:rPr>
              <a:t>}</a:t>
            </a:r>
          </a:p>
          <a:p>
            <a:r>
              <a:rPr lang="en-US" sz="1300" dirty="0">
                <a:solidFill>
                  <a:schemeClr val="tx1"/>
                </a:solidFill>
                <a:latin typeface="Consolas" panose="020B0609020204030204" pitchFamily="49" charset="0"/>
                <a:cs typeface="Consolas" panose="020B0609020204030204" pitchFamily="49" charset="0"/>
              </a:rPr>
              <a:t>from &lt;https://docs.google.com/spreadsheets/d/17h5eoqMQea1D2vYfP4SRDvuCoBViloV6VTBq4WnmSk8/pub?gid=0&amp;single=true&amp;output=tsv#delimiter=tab&gt;</a:t>
            </a:r>
          </a:p>
          <a:p>
            <a:r>
              <a:rPr lang="en-US" sz="1300" dirty="0">
                <a:solidFill>
                  <a:schemeClr val="tx1"/>
                </a:solidFill>
                <a:latin typeface="Consolas" panose="020B0609020204030204" pitchFamily="49" charset="0"/>
                <a:cs typeface="Consolas" panose="020B0609020204030204" pitchFamily="49" charset="0"/>
              </a:rPr>
              <a:t>where {</a:t>
            </a:r>
          </a:p>
          <a:p>
            <a:r>
              <a:rPr lang="en-US" sz="1300" dirty="0">
                <a:solidFill>
                  <a:schemeClr val="tx1"/>
                </a:solidFill>
                <a:latin typeface="Consolas" panose="020B0609020204030204" pitchFamily="49" charset="0"/>
                <a:cs typeface="Consolas" panose="020B0609020204030204" pitchFamily="49" charset="0"/>
              </a:rPr>
              <a:t>  bind(</a:t>
            </a:r>
            <a:r>
              <a:rPr lang="en-US" sz="1300" dirty="0" err="1">
                <a:solidFill>
                  <a:schemeClr val="tx1"/>
                </a:solidFill>
                <a:latin typeface="Consolas" panose="020B0609020204030204" pitchFamily="49" charset="0"/>
                <a:cs typeface="Consolas" panose="020B0609020204030204" pitchFamily="49" charset="0"/>
              </a:rPr>
              <a:t>tarql:expandPrefixedName</a:t>
            </a:r>
            <a:r>
              <a:rPr lang="en-US" sz="1300" dirty="0">
                <a:solidFill>
                  <a:schemeClr val="tx1"/>
                </a:solidFill>
                <a:latin typeface="Consolas" panose="020B0609020204030204" pitchFamily="49" charset="0"/>
                <a:cs typeface="Consolas" panose="020B0609020204030204" pitchFamily="49" charset="0"/>
              </a:rPr>
              <a:t>(</a:t>
            </a:r>
            <a:r>
              <a:rPr lang="en-US" sz="1300" dirty="0" err="1">
                <a:solidFill>
                  <a:schemeClr val="tx1"/>
                </a:solidFill>
                <a:latin typeface="Consolas" panose="020B0609020204030204" pitchFamily="49" charset="0"/>
                <a:cs typeface="Consolas" panose="020B0609020204030204" pitchFamily="49" charset="0"/>
              </a:rPr>
              <a:t>concat</a:t>
            </a:r>
            <a:r>
              <a:rPr lang="en-US" sz="1300" dirty="0">
                <a:solidFill>
                  <a:schemeClr val="tx1"/>
                </a:solidFill>
                <a:latin typeface="Consolas" panose="020B0609020204030204" pitchFamily="49" charset="0"/>
                <a:cs typeface="Consolas" panose="020B0609020204030204" pitchFamily="49" charset="0"/>
              </a:rPr>
              <a:t>("</a:t>
            </a:r>
            <a:r>
              <a:rPr lang="en-US" sz="1300" dirty="0" err="1">
                <a:solidFill>
                  <a:schemeClr val="tx1"/>
                </a:solidFill>
                <a:latin typeface="Consolas" panose="020B0609020204030204" pitchFamily="49" charset="0"/>
                <a:cs typeface="Consolas" panose="020B0609020204030204" pitchFamily="49" charset="0"/>
              </a:rPr>
              <a:t>peo</a:t>
            </a:r>
            <a:r>
              <a:rPr lang="en-US" sz="1300" dirty="0">
                <a:solidFill>
                  <a:schemeClr val="tx1"/>
                </a:solidFill>
                <a:latin typeface="Consolas" panose="020B0609020204030204" pitchFamily="49" charset="0"/>
                <a:cs typeface="Consolas" panose="020B0609020204030204" pitchFamily="49" charset="0"/>
              </a:rPr>
              <a:t>:",?class     )) as ?</a:t>
            </a:r>
            <a:r>
              <a:rPr lang="en-US" sz="1300" dirty="0" err="1">
                <a:solidFill>
                  <a:schemeClr val="tx1"/>
                </a:solidFill>
                <a:latin typeface="Consolas" panose="020B0609020204030204" pitchFamily="49" charset="0"/>
                <a:cs typeface="Consolas" panose="020B0609020204030204" pitchFamily="49" charset="0"/>
              </a:rPr>
              <a:t>classUrl</a:t>
            </a:r>
            <a:r>
              <a:rPr lang="en-US" sz="1300" dirty="0">
                <a:solidFill>
                  <a:schemeClr val="tx1"/>
                </a:solidFill>
                <a:latin typeface="Consolas" panose="020B0609020204030204" pitchFamily="49" charset="0"/>
                <a:cs typeface="Consolas" panose="020B0609020204030204" pitchFamily="49" charset="0"/>
              </a:rPr>
              <a:t>     )</a:t>
            </a:r>
          </a:p>
          <a:p>
            <a:r>
              <a:rPr lang="en-US" sz="1300" dirty="0">
                <a:solidFill>
                  <a:schemeClr val="tx1"/>
                </a:solidFill>
                <a:latin typeface="Consolas" panose="020B0609020204030204" pitchFamily="49" charset="0"/>
                <a:cs typeface="Consolas" panose="020B0609020204030204" pitchFamily="49" charset="0"/>
              </a:rPr>
              <a:t>  bind(</a:t>
            </a:r>
            <a:r>
              <a:rPr lang="en-US" sz="1300" dirty="0" err="1">
                <a:solidFill>
                  <a:schemeClr val="tx1"/>
                </a:solidFill>
                <a:latin typeface="Consolas" panose="020B0609020204030204" pitchFamily="49" charset="0"/>
                <a:cs typeface="Consolas" panose="020B0609020204030204" pitchFamily="49" charset="0"/>
              </a:rPr>
              <a:t>tarql:expandPrefixedName</a:t>
            </a:r>
            <a:r>
              <a:rPr lang="en-US" sz="1300" dirty="0">
                <a:solidFill>
                  <a:schemeClr val="tx1"/>
                </a:solidFill>
                <a:latin typeface="Consolas" panose="020B0609020204030204" pitchFamily="49" charset="0"/>
                <a:cs typeface="Consolas" panose="020B0609020204030204" pitchFamily="49" charset="0"/>
              </a:rPr>
              <a:t>(</a:t>
            </a:r>
            <a:r>
              <a:rPr lang="en-US" sz="1300" dirty="0" err="1">
                <a:solidFill>
                  <a:schemeClr val="tx1"/>
                </a:solidFill>
                <a:latin typeface="Consolas" panose="020B0609020204030204" pitchFamily="49" charset="0"/>
                <a:cs typeface="Consolas" panose="020B0609020204030204" pitchFamily="49" charset="0"/>
              </a:rPr>
              <a:t>concat</a:t>
            </a:r>
            <a:r>
              <a:rPr lang="en-US" sz="1300" dirty="0">
                <a:solidFill>
                  <a:schemeClr val="tx1"/>
                </a:solidFill>
                <a:latin typeface="Consolas" panose="020B0609020204030204" pitchFamily="49" charset="0"/>
                <a:cs typeface="Consolas" panose="020B0609020204030204" pitchFamily="49" charset="0"/>
              </a:rPr>
              <a:t>("</a:t>
            </a:r>
            <a:r>
              <a:rPr lang="en-US" sz="1300" dirty="0" err="1">
                <a:solidFill>
                  <a:schemeClr val="tx1"/>
                </a:solidFill>
                <a:latin typeface="Consolas" panose="020B0609020204030204" pitchFamily="49" charset="0"/>
                <a:cs typeface="Consolas" panose="020B0609020204030204" pitchFamily="49" charset="0"/>
              </a:rPr>
              <a:t>peo</a:t>
            </a:r>
            <a:r>
              <a:rPr lang="en-US" sz="1300" dirty="0">
                <a:solidFill>
                  <a:schemeClr val="tx1"/>
                </a:solidFill>
                <a:latin typeface="Consolas" panose="020B0609020204030204" pitchFamily="49" charset="0"/>
                <a:cs typeface="Consolas" panose="020B0609020204030204" pitchFamily="49" charset="0"/>
              </a:rPr>
              <a:t>:",?</a:t>
            </a:r>
            <a:r>
              <a:rPr lang="en-US" sz="1300" dirty="0" err="1">
                <a:solidFill>
                  <a:schemeClr val="tx1"/>
                </a:solidFill>
                <a:latin typeface="Consolas" panose="020B0609020204030204" pitchFamily="49" charset="0"/>
                <a:cs typeface="Consolas" panose="020B0609020204030204" pitchFamily="49" charset="0"/>
              </a:rPr>
              <a:t>subClassOf</a:t>
            </a:r>
            <a:r>
              <a:rPr lang="en-US" sz="1300" dirty="0">
                <a:solidFill>
                  <a:schemeClr val="tx1"/>
                </a:solidFill>
                <a:latin typeface="Consolas" panose="020B0609020204030204" pitchFamily="49" charset="0"/>
                <a:cs typeface="Consolas" panose="020B0609020204030204" pitchFamily="49" charset="0"/>
              </a:rPr>
              <a:t>)) as ?</a:t>
            </a:r>
            <a:r>
              <a:rPr lang="en-US" sz="1300" dirty="0" err="1">
                <a:solidFill>
                  <a:schemeClr val="tx1"/>
                </a:solidFill>
                <a:latin typeface="Consolas" panose="020B0609020204030204" pitchFamily="49" charset="0"/>
                <a:cs typeface="Consolas" panose="020B0609020204030204" pitchFamily="49" charset="0"/>
              </a:rPr>
              <a:t>subClassOfUrl</a:t>
            </a:r>
            <a:r>
              <a:rPr lang="en-US" sz="1300" dirty="0">
                <a:solidFill>
                  <a:schemeClr val="tx1"/>
                </a:solidFill>
                <a:latin typeface="Consolas" panose="020B0609020204030204" pitchFamily="49" charset="0"/>
                <a:cs typeface="Consolas" panose="020B0609020204030204" pitchFamily="49" charset="0"/>
              </a:rPr>
              <a:t>)</a:t>
            </a:r>
          </a:p>
          <a:p>
            <a:r>
              <a:rPr lang="en-US" sz="1300" dirty="0">
                <a:solidFill>
                  <a:schemeClr val="tx1"/>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646279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E9241-7D1D-4D3C-B337-424B064E35D6}"/>
              </a:ext>
            </a:extLst>
          </p:cNvPr>
          <p:cNvSpPr>
            <a:spLocks noGrp="1"/>
          </p:cNvSpPr>
          <p:nvPr>
            <p:ph type="title"/>
          </p:nvPr>
        </p:nvSpPr>
        <p:spPr/>
        <p:txBody>
          <a:bodyPr/>
          <a:lstStyle/>
          <a:p>
            <a:r>
              <a:rPr lang="en-US" dirty="0"/>
              <a:t>Result: GVP Ontology</a:t>
            </a:r>
          </a:p>
        </p:txBody>
      </p:sp>
      <p:sp>
        <p:nvSpPr>
          <p:cNvPr id="4" name="Slide Number Placeholder 3">
            <a:extLst>
              <a:ext uri="{FF2B5EF4-FFF2-40B4-BE49-F238E27FC236}">
                <a16:creationId xmlns:a16="http://schemas.microsoft.com/office/drawing/2014/main" id="{1573EA90-9493-4CBC-A05A-5DA93F6C4614}"/>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35</a:t>
            </a:fld>
            <a:endParaRPr lang="en-GB"/>
          </a:p>
        </p:txBody>
      </p:sp>
      <p:pic>
        <p:nvPicPr>
          <p:cNvPr id="5" name="Picture 4">
            <a:extLst>
              <a:ext uri="{FF2B5EF4-FFF2-40B4-BE49-F238E27FC236}">
                <a16:creationId xmlns:a16="http://schemas.microsoft.com/office/drawing/2014/main" id="{D2FF8DD0-2B9B-4561-A552-99701EC10ADB}"/>
              </a:ext>
            </a:extLst>
          </p:cNvPr>
          <p:cNvPicPr>
            <a:picLocks noChangeAspect="1"/>
          </p:cNvPicPr>
          <p:nvPr/>
        </p:nvPicPr>
        <p:blipFill>
          <a:blip r:embed="rId2"/>
          <a:stretch>
            <a:fillRect/>
          </a:stretch>
        </p:blipFill>
        <p:spPr>
          <a:xfrm>
            <a:off x="1053852" y="692696"/>
            <a:ext cx="10530152" cy="5640488"/>
          </a:xfrm>
          <a:prstGeom prst="rect">
            <a:avLst/>
          </a:prstGeom>
        </p:spPr>
      </p:pic>
    </p:spTree>
    <p:extLst>
      <p:ext uri="{BB962C8B-B14F-4D97-AF65-F5344CB8AC3E}">
        <p14:creationId xmlns:p14="http://schemas.microsoft.com/office/powerpoint/2010/main" val="21721015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BA882-8BB1-4ED2-94F7-59EFD1795E4F}"/>
              </a:ext>
            </a:extLst>
          </p:cNvPr>
          <p:cNvSpPr>
            <a:spLocks noGrp="1"/>
          </p:cNvSpPr>
          <p:nvPr>
            <p:ph type="title"/>
          </p:nvPr>
        </p:nvSpPr>
        <p:spPr/>
        <p:txBody>
          <a:bodyPr/>
          <a:lstStyle/>
          <a:p>
            <a:r>
              <a:rPr lang="en-US" dirty="0"/>
              <a:t>Documenting Ontologies</a:t>
            </a:r>
          </a:p>
        </p:txBody>
      </p:sp>
      <p:sp>
        <p:nvSpPr>
          <p:cNvPr id="3" name="Content Placeholder 2">
            <a:extLst>
              <a:ext uri="{FF2B5EF4-FFF2-40B4-BE49-F238E27FC236}">
                <a16:creationId xmlns:a16="http://schemas.microsoft.com/office/drawing/2014/main" id="{D6677122-A9F7-4340-92C8-03B8D7578714}"/>
              </a:ext>
            </a:extLst>
          </p:cNvPr>
          <p:cNvSpPr>
            <a:spLocks noGrp="1"/>
          </p:cNvSpPr>
          <p:nvPr>
            <p:ph idx="1"/>
          </p:nvPr>
        </p:nvSpPr>
        <p:spPr>
          <a:xfrm>
            <a:off x="719479" y="908720"/>
            <a:ext cx="11037658" cy="5184105"/>
          </a:xfrm>
        </p:spPr>
        <p:txBody>
          <a:bodyPr/>
          <a:lstStyle/>
          <a:p>
            <a:r>
              <a:rPr lang="en-US" dirty="0"/>
              <a:t>Descriptive Metadata</a:t>
            </a:r>
          </a:p>
          <a:p>
            <a:endParaRPr lang="en-US" dirty="0"/>
          </a:p>
        </p:txBody>
      </p:sp>
      <p:sp>
        <p:nvSpPr>
          <p:cNvPr id="4" name="Slide Number Placeholder 3">
            <a:extLst>
              <a:ext uri="{FF2B5EF4-FFF2-40B4-BE49-F238E27FC236}">
                <a16:creationId xmlns:a16="http://schemas.microsoft.com/office/drawing/2014/main" id="{C78FC29E-DDE4-4EC6-8F99-EDAA0EF035CC}"/>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36</a:t>
            </a:fld>
            <a:endParaRPr lang="en-GB"/>
          </a:p>
        </p:txBody>
      </p:sp>
      <p:pic>
        <p:nvPicPr>
          <p:cNvPr id="5" name="Picture 4">
            <a:extLst>
              <a:ext uri="{FF2B5EF4-FFF2-40B4-BE49-F238E27FC236}">
                <a16:creationId xmlns:a16="http://schemas.microsoft.com/office/drawing/2014/main" id="{768AB3BF-E55B-4235-A3F1-2CDAB1519AD5}"/>
              </a:ext>
            </a:extLst>
          </p:cNvPr>
          <p:cNvPicPr>
            <a:picLocks noChangeAspect="1"/>
          </p:cNvPicPr>
          <p:nvPr/>
        </p:nvPicPr>
        <p:blipFill>
          <a:blip r:embed="rId2"/>
          <a:stretch>
            <a:fillRect/>
          </a:stretch>
        </p:blipFill>
        <p:spPr>
          <a:xfrm>
            <a:off x="2205980" y="1315291"/>
            <a:ext cx="8291278" cy="4945809"/>
          </a:xfrm>
          <a:prstGeom prst="rect">
            <a:avLst/>
          </a:prstGeom>
        </p:spPr>
      </p:pic>
    </p:spTree>
    <p:extLst>
      <p:ext uri="{BB962C8B-B14F-4D97-AF65-F5344CB8AC3E}">
        <p14:creationId xmlns:p14="http://schemas.microsoft.com/office/powerpoint/2010/main" val="1980158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884AF-5DDE-45C0-A63E-10AB8803F3C8}"/>
              </a:ext>
            </a:extLst>
          </p:cNvPr>
          <p:cNvSpPr>
            <a:spLocks noGrp="1"/>
          </p:cNvSpPr>
          <p:nvPr>
            <p:ph type="title"/>
          </p:nvPr>
        </p:nvSpPr>
        <p:spPr/>
        <p:txBody>
          <a:bodyPr/>
          <a:lstStyle/>
          <a:p>
            <a:r>
              <a:rPr lang="en-US" dirty="0"/>
              <a:t>Common Ontology Problems</a:t>
            </a:r>
          </a:p>
        </p:txBody>
      </p:sp>
      <p:sp>
        <p:nvSpPr>
          <p:cNvPr id="3" name="Content Placeholder 2">
            <a:extLst>
              <a:ext uri="{FF2B5EF4-FFF2-40B4-BE49-F238E27FC236}">
                <a16:creationId xmlns:a16="http://schemas.microsoft.com/office/drawing/2014/main" id="{B6AC079D-0764-433B-AC2F-8876ACDBC021}"/>
              </a:ext>
            </a:extLst>
          </p:cNvPr>
          <p:cNvSpPr>
            <a:spLocks noGrp="1"/>
          </p:cNvSpPr>
          <p:nvPr>
            <p:ph idx="1"/>
          </p:nvPr>
        </p:nvSpPr>
        <p:spPr/>
        <p:txBody>
          <a:bodyPr/>
          <a:lstStyle/>
          <a:p>
            <a:r>
              <a:rPr lang="en-US" dirty="0" err="1"/>
              <a:t>rdfs:domain</a:t>
            </a:r>
            <a:r>
              <a:rPr lang="en-US" dirty="0"/>
              <a:t>/range don't constrain, they infer</a:t>
            </a:r>
          </a:p>
          <a:p>
            <a:pPr lvl="1"/>
            <a:r>
              <a:rPr lang="en-US" sz="1600" dirty="0" err="1">
                <a:latin typeface="Consolas" panose="020B0609020204030204" pitchFamily="49" charset="0"/>
                <a:cs typeface="Consolas" panose="020B0609020204030204" pitchFamily="49" charset="0"/>
              </a:rPr>
              <a:t>ex:name</a:t>
            </a: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rdfs:domain</a:t>
            </a: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ex:Person</a:t>
            </a: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ex:Organization</a:t>
            </a:r>
            <a:r>
              <a:rPr lang="en-US" sz="1600" dirty="0">
                <a:latin typeface="Consolas" panose="020B0609020204030204" pitchFamily="49" charset="0"/>
                <a:cs typeface="Consolas" panose="020B0609020204030204" pitchFamily="49" charset="0"/>
              </a:rPr>
              <a:t> </a:t>
            </a:r>
            <a:r>
              <a:rPr lang="en-US" dirty="0"/>
              <a:t>would make every resource with </a:t>
            </a:r>
            <a:r>
              <a:rPr lang="en-US" sz="1600" dirty="0" err="1">
                <a:latin typeface="Consolas" panose="020B0609020204030204" pitchFamily="49" charset="0"/>
                <a:cs typeface="Consolas" panose="020B0609020204030204" pitchFamily="49" charset="0"/>
              </a:rPr>
              <a:t>ex:name</a:t>
            </a:r>
            <a:r>
              <a:rPr lang="en-US" sz="1600" dirty="0">
                <a:latin typeface="Consolas" panose="020B0609020204030204" pitchFamily="49" charset="0"/>
                <a:cs typeface="Consolas" panose="020B0609020204030204" pitchFamily="49" charset="0"/>
              </a:rPr>
              <a:t> </a:t>
            </a:r>
            <a:r>
              <a:rPr lang="en-US" dirty="0"/>
              <a:t>be both </a:t>
            </a:r>
            <a:r>
              <a:rPr lang="en-US" sz="1600" dirty="0" err="1">
                <a:latin typeface="Consolas" panose="020B0609020204030204" pitchFamily="49" charset="0"/>
                <a:cs typeface="Consolas" panose="020B0609020204030204" pitchFamily="49" charset="0"/>
              </a:rPr>
              <a:t>ex:Person</a:t>
            </a:r>
            <a:r>
              <a:rPr lang="en-US" sz="1600" dirty="0">
                <a:latin typeface="Consolas" panose="020B0609020204030204" pitchFamily="49" charset="0"/>
                <a:cs typeface="Consolas" panose="020B0609020204030204" pitchFamily="49" charset="0"/>
              </a:rPr>
              <a:t> </a:t>
            </a:r>
            <a:r>
              <a:rPr lang="en-US" dirty="0"/>
              <a:t>and </a:t>
            </a:r>
            <a:r>
              <a:rPr lang="en-US" sz="1600" dirty="0" err="1">
                <a:latin typeface="Consolas" panose="020B0609020204030204" pitchFamily="49" charset="0"/>
                <a:cs typeface="Consolas" panose="020B0609020204030204" pitchFamily="49" charset="0"/>
              </a:rPr>
              <a:t>ex:Organization</a:t>
            </a:r>
            <a:r>
              <a:rPr lang="en-US" dirty="0"/>
              <a:t>, which is obviously not what we want</a:t>
            </a:r>
          </a:p>
          <a:p>
            <a:pPr lvl="1"/>
            <a:r>
              <a:rPr lang="en-US" dirty="0"/>
              <a:t>They are monomorphic, i.e. apply to only one class. This causes:</a:t>
            </a:r>
          </a:p>
          <a:p>
            <a:pPr lvl="1"/>
            <a:r>
              <a:rPr lang="en-US" dirty="0"/>
              <a:t>Deep/abstract class hierarchy (</a:t>
            </a:r>
            <a:r>
              <a:rPr lang="en-US" sz="1600" dirty="0" err="1">
                <a:latin typeface="Consolas" panose="020B0609020204030204" pitchFamily="49" charset="0"/>
                <a:cs typeface="Consolas" panose="020B0609020204030204" pitchFamily="49" charset="0"/>
              </a:rPr>
              <a:t>owl:Thing</a:t>
            </a:r>
            <a:r>
              <a:rPr lang="en-US" dirty="0"/>
              <a:t>, </a:t>
            </a:r>
            <a:r>
              <a:rPr lang="en-US" sz="1600" dirty="0" err="1">
                <a:latin typeface="Consolas" panose="020B0609020204030204" pitchFamily="49" charset="0"/>
                <a:cs typeface="Consolas" panose="020B0609020204030204" pitchFamily="49" charset="0"/>
              </a:rPr>
              <a:t>ex:Thing</a:t>
            </a:r>
            <a:r>
              <a:rPr lang="en-US" sz="1600" dirty="0">
                <a:latin typeface="Consolas" panose="020B0609020204030204" pitchFamily="49" charset="0"/>
                <a:cs typeface="Consolas" panose="020B0609020204030204" pitchFamily="49" charset="0"/>
              </a:rPr>
              <a:t> </a:t>
            </a:r>
            <a:r>
              <a:rPr lang="en-US" dirty="0"/>
              <a:t>or </a:t>
            </a:r>
            <a:r>
              <a:rPr lang="en-US" sz="1600" dirty="0" err="1">
                <a:latin typeface="Consolas" panose="020B0609020204030204" pitchFamily="49" charset="0"/>
                <a:cs typeface="Consolas" panose="020B0609020204030204" pitchFamily="49" charset="0"/>
              </a:rPr>
              <a:t>ex:Nameable</a:t>
            </a:r>
            <a:r>
              <a:rPr lang="en-US" dirty="0"/>
              <a:t>), or</a:t>
            </a:r>
          </a:p>
          <a:p>
            <a:pPr lvl="1"/>
            <a:r>
              <a:rPr lang="en-US" dirty="0"/>
              <a:t>Complex OWL constructs (</a:t>
            </a:r>
            <a:r>
              <a:rPr lang="en-US" sz="1600" dirty="0" err="1">
                <a:latin typeface="Consolas" panose="020B0609020204030204" pitchFamily="49" charset="0"/>
                <a:cs typeface="Consolas" panose="020B0609020204030204" pitchFamily="49" charset="0"/>
              </a:rPr>
              <a:t>owl:unionOf</a:t>
            </a:r>
            <a:r>
              <a:rPr lang="en-US" dirty="0"/>
              <a:t>), or</a:t>
            </a:r>
          </a:p>
          <a:p>
            <a:pPr lvl="1"/>
            <a:r>
              <a:rPr lang="en-US" dirty="0"/>
              <a:t>Splitting props by domain, e.g. </a:t>
            </a:r>
            <a:r>
              <a:rPr lang="en-US" sz="1600" dirty="0" err="1">
                <a:latin typeface="Consolas" panose="020B0609020204030204" pitchFamily="49" charset="0"/>
                <a:cs typeface="Consolas" panose="020B0609020204030204" pitchFamily="49" charset="0"/>
              </a:rPr>
              <a:t>ex:nameOfOrg</a:t>
            </a:r>
            <a:r>
              <a:rPr lang="en-US" dirty="0"/>
              <a:t> vs </a:t>
            </a:r>
            <a:r>
              <a:rPr lang="en-US" sz="1600" dirty="0" err="1">
                <a:latin typeface="Consolas" panose="020B0609020204030204" pitchFamily="49" charset="0"/>
                <a:cs typeface="Consolas" panose="020B0609020204030204" pitchFamily="49" charset="0"/>
              </a:rPr>
              <a:t>ex:nameOfPerson</a:t>
            </a:r>
            <a:r>
              <a:rPr lang="en-US" dirty="0"/>
              <a:t>, which is even worse</a:t>
            </a:r>
          </a:p>
          <a:p>
            <a:r>
              <a:rPr lang="en-US" dirty="0" err="1"/>
              <a:t>schema:domainIncludes</a:t>
            </a:r>
            <a:r>
              <a:rPr lang="en-US" dirty="0"/>
              <a:t>/</a:t>
            </a:r>
            <a:r>
              <a:rPr lang="en-US" dirty="0" err="1"/>
              <a:t>rangeIncludes</a:t>
            </a:r>
            <a:r>
              <a:rPr lang="en-US" dirty="0"/>
              <a:t> are descriptive not prescriptive</a:t>
            </a:r>
          </a:p>
          <a:p>
            <a:pPr lvl="1"/>
            <a:r>
              <a:rPr lang="en-US" dirty="0"/>
              <a:t>Polymorphic, this is ok: </a:t>
            </a:r>
            <a:r>
              <a:rPr lang="en-US" dirty="0" err="1">
                <a:latin typeface="Consolas" panose="020B0609020204030204" pitchFamily="49" charset="0"/>
                <a:cs typeface="Consolas" panose="020B0609020204030204" pitchFamily="49" charset="0"/>
              </a:rPr>
              <a:t>ex:name</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schema:domainIncludes</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ex:Person</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ex:Organization</a:t>
            </a:r>
            <a:endParaRPr lang="en-US" dirty="0"/>
          </a:p>
          <a:p>
            <a:pPr lvl="1"/>
            <a:r>
              <a:rPr lang="en-US" dirty="0"/>
              <a:t>Facilitates a lot more flexible and reusable ontologies</a:t>
            </a:r>
          </a:p>
          <a:p>
            <a:pPr lvl="1"/>
            <a:r>
              <a:rPr lang="en-US" dirty="0"/>
              <a:t>Dictated from </a:t>
            </a:r>
            <a:r>
              <a:rPr lang="en-US" dirty="0" err="1"/>
              <a:t>schema.org's</a:t>
            </a:r>
            <a:r>
              <a:rPr lang="en-US" dirty="0"/>
              <a:t> need to accommodate web-scale data (e.g. 44B triples from 5.6M domains in </a:t>
            </a:r>
            <a:r>
              <a:rPr lang="en-US" dirty="0">
                <a:hlinkClick r:id="rId2"/>
              </a:rPr>
              <a:t>Oct 2016</a:t>
            </a:r>
            <a:r>
              <a:rPr lang="en-US" dirty="0"/>
              <a:t> common crawl)</a:t>
            </a:r>
          </a:p>
          <a:p>
            <a:pPr lvl="1"/>
            <a:r>
              <a:rPr lang="en-US" dirty="0"/>
              <a:t>Used in EBG model (</a:t>
            </a:r>
            <a:r>
              <a:rPr lang="en-US" dirty="0" err="1"/>
              <a:t>euBusinessGraph</a:t>
            </a:r>
            <a:r>
              <a:rPr lang="en-US" dirty="0"/>
              <a:t>) and SOSA (Sensor, Observation, Sample, and Actuator)</a:t>
            </a:r>
          </a:p>
          <a:p>
            <a:r>
              <a:rPr lang="en-US" dirty="0"/>
              <a:t>Need to complement with model diagrams, RDF Shapes for validation</a:t>
            </a:r>
          </a:p>
        </p:txBody>
      </p:sp>
      <p:sp>
        <p:nvSpPr>
          <p:cNvPr id="4" name="Slide Number Placeholder 3">
            <a:extLst>
              <a:ext uri="{FF2B5EF4-FFF2-40B4-BE49-F238E27FC236}">
                <a16:creationId xmlns:a16="http://schemas.microsoft.com/office/drawing/2014/main" id="{95CA35FC-1A6B-460A-A21D-8F91BA05E984}"/>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37</a:t>
            </a:fld>
            <a:endParaRPr lang="en-GB"/>
          </a:p>
        </p:txBody>
      </p:sp>
    </p:spTree>
    <p:extLst>
      <p:ext uri="{BB962C8B-B14F-4D97-AF65-F5344CB8AC3E}">
        <p14:creationId xmlns:p14="http://schemas.microsoft.com/office/powerpoint/2010/main" val="37803301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A38B83-FA82-454A-93C2-16B737DBE578}"/>
              </a:ext>
            </a:extLst>
          </p:cNvPr>
          <p:cNvSpPr>
            <a:spLocks noGrp="1"/>
          </p:cNvSpPr>
          <p:nvPr>
            <p:ph type="title"/>
          </p:nvPr>
        </p:nvSpPr>
        <p:spPr/>
        <p:txBody>
          <a:bodyPr/>
          <a:lstStyle/>
          <a:p>
            <a:r>
              <a:rPr lang="en-US" u="sng" dirty="0" err="1">
                <a:hlinkClick r:id="rId2"/>
              </a:rPr>
              <a:t>euBusinessGraph</a:t>
            </a:r>
            <a:r>
              <a:rPr lang="en-US" u="sng" dirty="0">
                <a:hlinkClick r:id="rId2"/>
              </a:rPr>
              <a:t> Semantic Data Model</a:t>
            </a:r>
            <a:endParaRPr lang="en-US" dirty="0"/>
          </a:p>
        </p:txBody>
      </p:sp>
      <p:sp>
        <p:nvSpPr>
          <p:cNvPr id="4" name="Slide Number Placeholder 3">
            <a:extLst>
              <a:ext uri="{FF2B5EF4-FFF2-40B4-BE49-F238E27FC236}">
                <a16:creationId xmlns:a16="http://schemas.microsoft.com/office/drawing/2014/main" id="{C1452ABB-9666-4FB4-9F1D-A8FF59105449}"/>
              </a:ext>
            </a:extLst>
          </p:cNvPr>
          <p:cNvSpPr>
            <a:spLocks noGrp="1"/>
          </p:cNvSpPr>
          <p:nvPr>
            <p:ph type="sldNum" sz="quarter" idx="11"/>
          </p:nvPr>
        </p:nvSpPr>
        <p:spPr/>
        <p:txBody>
          <a:bodyPr/>
          <a:lstStyle/>
          <a:p>
            <a:pPr>
              <a:defRPr/>
            </a:pPr>
            <a:r>
              <a:rPr lang="en-GB"/>
              <a:t>#</a:t>
            </a:r>
            <a:fld id="{CBC2FF50-310F-4C66-9FFE-572EC9288E3D}" type="slidenum">
              <a:rPr lang="en-GB" smtClean="0"/>
              <a:pPr>
                <a:defRPr/>
              </a:pPr>
              <a:t>38</a:t>
            </a:fld>
            <a:endParaRPr lang="en-GB"/>
          </a:p>
        </p:txBody>
      </p:sp>
      <p:pic>
        <p:nvPicPr>
          <p:cNvPr id="2" name="Picture 1">
            <a:extLst>
              <a:ext uri="{FF2B5EF4-FFF2-40B4-BE49-F238E27FC236}">
                <a16:creationId xmlns:a16="http://schemas.microsoft.com/office/drawing/2014/main" id="{5EB7FB77-0E21-4515-80A7-023EA1753B6C}"/>
              </a:ext>
            </a:extLst>
          </p:cNvPr>
          <p:cNvPicPr>
            <a:picLocks noChangeAspect="1"/>
          </p:cNvPicPr>
          <p:nvPr/>
        </p:nvPicPr>
        <p:blipFill>
          <a:blip r:embed="rId3"/>
          <a:stretch>
            <a:fillRect/>
          </a:stretch>
        </p:blipFill>
        <p:spPr>
          <a:xfrm>
            <a:off x="1917948" y="1063538"/>
            <a:ext cx="7704857" cy="5317790"/>
          </a:xfrm>
          <a:prstGeom prst="rect">
            <a:avLst/>
          </a:prstGeom>
        </p:spPr>
      </p:pic>
      <p:sp>
        <p:nvSpPr>
          <p:cNvPr id="8" name="Oval 7">
            <a:extLst>
              <a:ext uri="{FF2B5EF4-FFF2-40B4-BE49-F238E27FC236}">
                <a16:creationId xmlns:a16="http://schemas.microsoft.com/office/drawing/2014/main" id="{BE2CE077-3280-4A7F-AC11-177B273B0871}"/>
              </a:ext>
            </a:extLst>
          </p:cNvPr>
          <p:cNvSpPr/>
          <p:nvPr/>
        </p:nvSpPr>
        <p:spPr bwMode="auto">
          <a:xfrm>
            <a:off x="1845940" y="2276872"/>
            <a:ext cx="2160240" cy="432048"/>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5500"/>
              </a:solidFill>
              <a:effectLst/>
              <a:latin typeface="Tahoma" pitchFamily="34" charset="0"/>
            </a:endParaRPr>
          </a:p>
        </p:txBody>
      </p:sp>
    </p:spTree>
    <p:extLst>
      <p:ext uri="{BB962C8B-B14F-4D97-AF65-F5344CB8AC3E}">
        <p14:creationId xmlns:p14="http://schemas.microsoft.com/office/powerpoint/2010/main" val="14924843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78DD-54C8-475D-8712-24D986FBEE33}"/>
              </a:ext>
            </a:extLst>
          </p:cNvPr>
          <p:cNvSpPr>
            <a:spLocks noGrp="1"/>
          </p:cNvSpPr>
          <p:nvPr>
            <p:ph type="title"/>
          </p:nvPr>
        </p:nvSpPr>
        <p:spPr/>
        <p:txBody>
          <a:bodyPr/>
          <a:lstStyle/>
          <a:p>
            <a:r>
              <a:rPr lang="en-US" dirty="0" err="1"/>
              <a:t>euBusinessGraph</a:t>
            </a:r>
            <a:r>
              <a:rPr lang="en-US" dirty="0"/>
              <a:t> Semantic Data Model</a:t>
            </a:r>
          </a:p>
        </p:txBody>
      </p:sp>
      <p:sp>
        <p:nvSpPr>
          <p:cNvPr id="3" name="Content Placeholder 2">
            <a:extLst>
              <a:ext uri="{FF2B5EF4-FFF2-40B4-BE49-F238E27FC236}">
                <a16:creationId xmlns:a16="http://schemas.microsoft.com/office/drawing/2014/main" id="{C569ED77-9110-4862-82F7-614B9F49CD72}"/>
              </a:ext>
            </a:extLst>
          </p:cNvPr>
          <p:cNvSpPr>
            <a:spLocks noGrp="1"/>
          </p:cNvSpPr>
          <p:nvPr>
            <p:ph idx="1"/>
          </p:nvPr>
        </p:nvSpPr>
        <p:spPr/>
        <p:txBody>
          <a:bodyPr/>
          <a:lstStyle/>
          <a:p>
            <a:r>
              <a:rPr lang="en-US" dirty="0"/>
              <a:t>Reuses these ontologies:</a:t>
            </a:r>
          </a:p>
          <a:p>
            <a:pPr lvl="1"/>
            <a:r>
              <a:rPr lang="en-US" dirty="0"/>
              <a:t>ADMS (Asset Description Metadata Schema): identifiers</a:t>
            </a:r>
          </a:p>
          <a:p>
            <a:pPr lvl="1"/>
            <a:r>
              <a:rPr lang="en-US" dirty="0"/>
              <a:t>DBO (</a:t>
            </a:r>
            <a:r>
              <a:rPr lang="en-US" dirty="0" err="1"/>
              <a:t>DBpedia</a:t>
            </a:r>
            <a:r>
              <a:rPr lang="en-US" dirty="0"/>
              <a:t> Ontology): jurisdiction</a:t>
            </a:r>
          </a:p>
          <a:p>
            <a:pPr lvl="1"/>
            <a:r>
              <a:rPr lang="en-US" dirty="0"/>
              <a:t>DC, DCT (Dublin Core): identifier issuer, date</a:t>
            </a:r>
          </a:p>
          <a:p>
            <a:pPr lvl="1"/>
            <a:r>
              <a:rPr lang="en-US" dirty="0"/>
              <a:t>LOCN (Location): addresses</a:t>
            </a:r>
          </a:p>
          <a:p>
            <a:pPr lvl="1"/>
            <a:r>
              <a:rPr lang="en-US" dirty="0"/>
              <a:t>NGEO (Neo Geo) and Spatial: spatial inclusion</a:t>
            </a:r>
          </a:p>
          <a:p>
            <a:pPr lvl="1"/>
            <a:r>
              <a:rPr lang="en-US" dirty="0"/>
              <a:t>NUTS (Nomenclature of EU admin units): administrative region hierarchy</a:t>
            </a:r>
          </a:p>
          <a:p>
            <a:pPr lvl="1"/>
            <a:r>
              <a:rPr lang="en-US" dirty="0"/>
              <a:t>RAMON (Eurostat metadata): NUTS attributes</a:t>
            </a:r>
          </a:p>
          <a:p>
            <a:pPr lvl="1"/>
            <a:r>
              <a:rPr lang="en-US" dirty="0"/>
              <a:t>Org (Organizations)</a:t>
            </a:r>
          </a:p>
          <a:p>
            <a:pPr lvl="1"/>
            <a:r>
              <a:rPr lang="en-US" dirty="0" err="1"/>
              <a:t>RegOrg</a:t>
            </a:r>
            <a:r>
              <a:rPr lang="en-US" dirty="0"/>
              <a:t> (Registered Organizations)</a:t>
            </a:r>
          </a:p>
          <a:p>
            <a:pPr lvl="1"/>
            <a:r>
              <a:rPr lang="en-US" dirty="0"/>
              <a:t>schema.org: founding/dissolution date, email, telephone, website…</a:t>
            </a:r>
          </a:p>
          <a:p>
            <a:pPr lvl="1"/>
            <a:r>
              <a:rPr lang="en-US" dirty="0"/>
              <a:t>SIOC (Semantically-Interlinked Online Communities ): blog / news feed</a:t>
            </a:r>
          </a:p>
          <a:p>
            <a:pPr lvl="1"/>
            <a:r>
              <a:rPr lang="en-US" dirty="0"/>
              <a:t>SKOS (Simple Knowledge Organization System): various nomenclatures, e.g. legal form, status</a:t>
            </a:r>
          </a:p>
        </p:txBody>
      </p:sp>
      <p:sp>
        <p:nvSpPr>
          <p:cNvPr id="4" name="Slide Number Placeholder 3">
            <a:extLst>
              <a:ext uri="{FF2B5EF4-FFF2-40B4-BE49-F238E27FC236}">
                <a16:creationId xmlns:a16="http://schemas.microsoft.com/office/drawing/2014/main" id="{E47DE897-D354-4CB6-97DF-1ABAD2273A36}"/>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39</a:t>
            </a:fld>
            <a:endParaRPr lang="en-GB"/>
          </a:p>
        </p:txBody>
      </p:sp>
    </p:spTree>
    <p:extLst>
      <p:ext uri="{BB962C8B-B14F-4D97-AF65-F5344CB8AC3E}">
        <p14:creationId xmlns:p14="http://schemas.microsoft.com/office/powerpoint/2010/main" val="1208926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34378F-FF8A-4697-A370-F08482003088}"/>
              </a:ext>
            </a:extLst>
          </p:cNvPr>
          <p:cNvSpPr>
            <a:spLocks noGrp="1"/>
          </p:cNvSpPr>
          <p:nvPr>
            <p:ph type="title"/>
          </p:nvPr>
        </p:nvSpPr>
        <p:spPr/>
        <p:txBody>
          <a:bodyPr/>
          <a:lstStyle/>
          <a:p>
            <a:r>
              <a:rPr lang="en-US" dirty="0"/>
              <a:t>RDF Formats</a:t>
            </a:r>
          </a:p>
        </p:txBody>
      </p:sp>
      <p:sp>
        <p:nvSpPr>
          <p:cNvPr id="6" name="Content Placeholder 5">
            <a:extLst>
              <a:ext uri="{FF2B5EF4-FFF2-40B4-BE49-F238E27FC236}">
                <a16:creationId xmlns:a16="http://schemas.microsoft.com/office/drawing/2014/main" id="{5275E3E3-D44D-4CD6-BF35-E35BB9D236E4}"/>
              </a:ext>
            </a:extLst>
          </p:cNvPr>
          <p:cNvSpPr>
            <a:spLocks noGrp="1"/>
          </p:cNvSpPr>
          <p:nvPr>
            <p:ph idx="1"/>
          </p:nvPr>
        </p:nvSpPr>
        <p:spPr/>
        <p:txBody>
          <a:bodyPr>
            <a:normAutofit/>
          </a:bodyPr>
          <a:lstStyle/>
          <a:p>
            <a:r>
              <a:rPr lang="en-US" dirty="0"/>
              <a:t>By now you know RDF is an abstract graph data model</a:t>
            </a:r>
          </a:p>
          <a:p>
            <a:r>
              <a:rPr lang="en-US" dirty="0"/>
              <a:t>Various formats (</a:t>
            </a:r>
            <a:r>
              <a:rPr lang="en-US" dirty="0" err="1"/>
              <a:t>serialiations</a:t>
            </a:r>
            <a:r>
              <a:rPr lang="en-US" dirty="0"/>
              <a:t>) are used, e.g. see </a:t>
            </a:r>
            <a:r>
              <a:rPr lang="en-US" dirty="0">
                <a:hlinkClick r:id="rId2"/>
              </a:rPr>
              <a:t>Getty LOD documentation</a:t>
            </a:r>
            <a:endParaRPr lang="en-US" dirty="0"/>
          </a:p>
          <a:p>
            <a:r>
              <a:rPr lang="en-US" dirty="0"/>
              <a:t>Format (.</a:t>
            </a:r>
            <a:r>
              <a:rPr lang="en-US" dirty="0" err="1"/>
              <a:t>ext</a:t>
            </a:r>
            <a:r>
              <a:rPr lang="en-US" dirty="0"/>
              <a:t>, MIME type):</a:t>
            </a:r>
          </a:p>
          <a:p>
            <a:pPr lvl="1"/>
            <a:r>
              <a:rPr lang="en-US" dirty="0">
                <a:hlinkClick r:id="rId3"/>
              </a:rPr>
              <a:t>RDF/XML</a:t>
            </a:r>
            <a:r>
              <a:rPr lang="en-US" dirty="0"/>
              <a:t> (.</a:t>
            </a:r>
            <a:r>
              <a:rPr lang="en-US" dirty="0" err="1"/>
              <a:t>rdf</a:t>
            </a:r>
            <a:r>
              <a:rPr lang="en-US" dirty="0"/>
              <a:t>, application/</a:t>
            </a:r>
            <a:r>
              <a:rPr lang="en-US" dirty="0" err="1"/>
              <a:t>rdf+xml</a:t>
            </a:r>
            <a:r>
              <a:rPr lang="en-US" dirty="0"/>
              <a:t>): oldest, mandated by several specifications, hardest to read, quite hard to process (because the same RDF can be expressed in many different RDF/XML forms)</a:t>
            </a:r>
          </a:p>
          <a:p>
            <a:pPr lvl="1">
              <a:buFont typeface="Wingdings" panose="05000000000000000000" pitchFamily="2" charset="2"/>
              <a:buChar char="Ø"/>
            </a:pPr>
            <a:r>
              <a:rPr lang="en-US" dirty="0">
                <a:hlinkClick r:id="rId4"/>
              </a:rPr>
              <a:t>Turtle</a:t>
            </a:r>
            <a:r>
              <a:rPr lang="en-US" dirty="0"/>
              <a:t> (.</a:t>
            </a:r>
            <a:r>
              <a:rPr lang="en-US" dirty="0" err="1"/>
              <a:t>ttl</a:t>
            </a:r>
            <a:r>
              <a:rPr lang="en-US" dirty="0"/>
              <a:t>, text/turtle): the most readable format.</a:t>
            </a:r>
          </a:p>
          <a:p>
            <a:pPr lvl="1"/>
            <a:r>
              <a:rPr lang="en-US" dirty="0">
                <a:hlinkClick r:id="rId5"/>
              </a:rPr>
              <a:t>N-Triples</a:t>
            </a:r>
            <a:r>
              <a:rPr lang="en-US" dirty="0"/>
              <a:t> (.</a:t>
            </a:r>
            <a:r>
              <a:rPr lang="en-US" dirty="0" err="1"/>
              <a:t>nt</a:t>
            </a:r>
            <a:r>
              <a:rPr lang="en-US" dirty="0"/>
              <a:t>, application/n-triples): simple line-oriented format, easy to process with Unix command-line tools.</a:t>
            </a:r>
          </a:p>
          <a:p>
            <a:pPr lvl="1"/>
            <a:r>
              <a:rPr lang="en-US" dirty="0">
                <a:hlinkClick r:id="rId6"/>
              </a:rPr>
              <a:t>RDF/JSON</a:t>
            </a:r>
            <a:r>
              <a:rPr lang="en-US" dirty="0"/>
              <a:t> (.</a:t>
            </a:r>
            <a:r>
              <a:rPr lang="en-US" dirty="0" err="1"/>
              <a:t>json</a:t>
            </a:r>
            <a:r>
              <a:rPr lang="en-US" dirty="0"/>
              <a:t> </a:t>
            </a:r>
            <a:r>
              <a:rPr lang="en-US" dirty="0" err="1"/>
              <a:t>or.rj</a:t>
            </a:r>
            <a:r>
              <a:rPr lang="en-US" dirty="0"/>
              <a:t>, application/</a:t>
            </a:r>
            <a:r>
              <a:rPr lang="en-US" dirty="0" err="1"/>
              <a:t>rdf+json</a:t>
            </a:r>
            <a:r>
              <a:rPr lang="en-US" dirty="0"/>
              <a:t>): old JSON format that is not used much anymore.</a:t>
            </a:r>
          </a:p>
          <a:p>
            <a:pPr lvl="1">
              <a:buFont typeface="Wingdings" panose="05000000000000000000" pitchFamily="2" charset="2"/>
              <a:buChar char="Ø"/>
            </a:pPr>
            <a:r>
              <a:rPr lang="en-US" dirty="0">
                <a:hlinkClick r:id="rId7"/>
              </a:rPr>
              <a:t>JSONLD</a:t>
            </a:r>
            <a:r>
              <a:rPr lang="en-US" dirty="0"/>
              <a:t> (.</a:t>
            </a:r>
            <a:r>
              <a:rPr lang="en-US" dirty="0" err="1"/>
              <a:t>jsonld</a:t>
            </a:r>
            <a:r>
              <a:rPr lang="en-US" dirty="0"/>
              <a:t>, application/</a:t>
            </a:r>
            <a:r>
              <a:rPr lang="en-US" dirty="0" err="1"/>
              <a:t>ld+json</a:t>
            </a:r>
            <a:r>
              <a:rPr lang="en-US" dirty="0"/>
              <a:t>; also see </a:t>
            </a:r>
            <a:r>
              <a:rPr lang="en-US" dirty="0">
                <a:hlinkClick r:id="rId8"/>
              </a:rPr>
              <a:t>home page</a:t>
            </a:r>
            <a:r>
              <a:rPr lang="en-US" dirty="0"/>
              <a:t>): modern format, easier to consume by web applications. It’s JSON with extra mechanisms to make it RDF:</a:t>
            </a:r>
          </a:p>
          <a:p>
            <a:pPr lvl="2"/>
            <a:r>
              <a:rPr lang="en-US" dirty="0"/>
              <a:t>Context: defines prefixes, datatypes, prop/class abbreviations, </a:t>
            </a:r>
            <a:r>
              <a:rPr lang="en-US" dirty="0" err="1"/>
              <a:t>etc</a:t>
            </a:r>
            <a:endParaRPr lang="en-US" dirty="0"/>
          </a:p>
          <a:p>
            <a:pPr lvl="2"/>
            <a:r>
              <a:rPr lang="en-US" dirty="0"/>
              <a:t>Frame: defines how to pick from a graph and how to linearize it</a:t>
            </a:r>
          </a:p>
          <a:p>
            <a:endParaRPr lang="en-US" dirty="0"/>
          </a:p>
          <a:p>
            <a:endParaRPr lang="en-US" dirty="0"/>
          </a:p>
        </p:txBody>
      </p:sp>
      <p:sp>
        <p:nvSpPr>
          <p:cNvPr id="4" name="Slide Number Placeholder 3">
            <a:extLst>
              <a:ext uri="{FF2B5EF4-FFF2-40B4-BE49-F238E27FC236}">
                <a16:creationId xmlns:a16="http://schemas.microsoft.com/office/drawing/2014/main" id="{BF0CE9BF-D786-4299-870A-8C397F1216AF}"/>
              </a:ext>
            </a:extLst>
          </p:cNvPr>
          <p:cNvSpPr>
            <a:spLocks noGrp="1"/>
          </p:cNvSpPr>
          <p:nvPr>
            <p:ph type="sldNum" sz="quarter" idx="11"/>
          </p:nvPr>
        </p:nvSpPr>
        <p:spPr/>
        <p:txBody>
          <a:bodyPr/>
          <a:lstStyle/>
          <a:p>
            <a:pPr>
              <a:defRPr/>
            </a:pPr>
            <a:r>
              <a:rPr lang="en-GB"/>
              <a:t>#</a:t>
            </a:r>
            <a:fld id="{CBC2FF50-310F-4C66-9FFE-572EC9288E3D}" type="slidenum">
              <a:rPr lang="en-GB" smtClean="0"/>
              <a:pPr>
                <a:defRPr/>
              </a:pPr>
              <a:t>4</a:t>
            </a:fld>
            <a:endParaRPr lang="en-GB"/>
          </a:p>
        </p:txBody>
      </p:sp>
    </p:spTree>
    <p:extLst>
      <p:ext uri="{BB962C8B-B14F-4D97-AF65-F5344CB8AC3E}">
        <p14:creationId xmlns:p14="http://schemas.microsoft.com/office/powerpoint/2010/main" val="9008027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1CC4F-1C2D-4E82-A21B-FCC2C1CDB26D}"/>
              </a:ext>
            </a:extLst>
          </p:cNvPr>
          <p:cNvSpPr>
            <a:spLocks noGrp="1"/>
          </p:cNvSpPr>
          <p:nvPr>
            <p:ph type="title"/>
          </p:nvPr>
        </p:nvSpPr>
        <p:spPr/>
        <p:txBody>
          <a:bodyPr/>
          <a:lstStyle/>
          <a:p>
            <a:r>
              <a:rPr lang="en-US" dirty="0" err="1"/>
              <a:t>euBusinessGraph</a:t>
            </a:r>
            <a:r>
              <a:rPr lang="en-US" dirty="0"/>
              <a:t> Semantic Data Model</a:t>
            </a:r>
          </a:p>
        </p:txBody>
      </p:sp>
      <p:sp>
        <p:nvSpPr>
          <p:cNvPr id="4" name="Slide Number Placeholder 3">
            <a:extLst>
              <a:ext uri="{FF2B5EF4-FFF2-40B4-BE49-F238E27FC236}">
                <a16:creationId xmlns:a16="http://schemas.microsoft.com/office/drawing/2014/main" id="{095306F4-C4DF-4741-88FE-F06F1E3DAF68}"/>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40</a:t>
            </a:fld>
            <a:endParaRPr lang="en-GB"/>
          </a:p>
        </p:txBody>
      </p:sp>
      <p:pic>
        <p:nvPicPr>
          <p:cNvPr id="5" name="Picture 4">
            <a:extLst>
              <a:ext uri="{FF2B5EF4-FFF2-40B4-BE49-F238E27FC236}">
                <a16:creationId xmlns:a16="http://schemas.microsoft.com/office/drawing/2014/main" id="{8EF20972-840E-4DE2-950E-EB1FEA76E59A}"/>
              </a:ext>
            </a:extLst>
          </p:cNvPr>
          <p:cNvPicPr>
            <a:picLocks noChangeAspect="1"/>
          </p:cNvPicPr>
          <p:nvPr/>
        </p:nvPicPr>
        <p:blipFill>
          <a:blip r:embed="rId2"/>
          <a:stretch>
            <a:fillRect/>
          </a:stretch>
        </p:blipFill>
        <p:spPr>
          <a:xfrm>
            <a:off x="189756" y="692695"/>
            <a:ext cx="6356770" cy="6072637"/>
          </a:xfrm>
          <a:prstGeom prst="rect">
            <a:avLst/>
          </a:prstGeom>
        </p:spPr>
      </p:pic>
      <p:pic>
        <p:nvPicPr>
          <p:cNvPr id="6" name="Picture 5">
            <a:extLst>
              <a:ext uri="{FF2B5EF4-FFF2-40B4-BE49-F238E27FC236}">
                <a16:creationId xmlns:a16="http://schemas.microsoft.com/office/drawing/2014/main" id="{E81F9DAF-139C-433E-AE30-DB4C1E3DBA43}"/>
              </a:ext>
            </a:extLst>
          </p:cNvPr>
          <p:cNvPicPr>
            <a:picLocks noChangeAspect="1"/>
          </p:cNvPicPr>
          <p:nvPr/>
        </p:nvPicPr>
        <p:blipFill>
          <a:blip r:embed="rId3"/>
          <a:stretch>
            <a:fillRect/>
          </a:stretch>
        </p:blipFill>
        <p:spPr>
          <a:xfrm>
            <a:off x="6731156" y="663937"/>
            <a:ext cx="5419104" cy="5765438"/>
          </a:xfrm>
          <a:prstGeom prst="rect">
            <a:avLst/>
          </a:prstGeom>
        </p:spPr>
      </p:pic>
    </p:spTree>
    <p:extLst>
      <p:ext uri="{BB962C8B-B14F-4D97-AF65-F5344CB8AC3E}">
        <p14:creationId xmlns:p14="http://schemas.microsoft.com/office/powerpoint/2010/main" val="31271379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AEA86-E519-4DB6-AA23-505003B4D2DD}"/>
              </a:ext>
            </a:extLst>
          </p:cNvPr>
          <p:cNvSpPr>
            <a:spLocks noGrp="1"/>
          </p:cNvSpPr>
          <p:nvPr>
            <p:ph type="title"/>
          </p:nvPr>
        </p:nvSpPr>
        <p:spPr/>
        <p:txBody>
          <a:bodyPr/>
          <a:lstStyle/>
          <a:p>
            <a:r>
              <a:rPr lang="en-US" dirty="0"/>
              <a:t>RDF by Example</a:t>
            </a:r>
          </a:p>
        </p:txBody>
      </p:sp>
      <p:sp>
        <p:nvSpPr>
          <p:cNvPr id="3" name="Content Placeholder 2">
            <a:extLst>
              <a:ext uri="{FF2B5EF4-FFF2-40B4-BE49-F238E27FC236}">
                <a16:creationId xmlns:a16="http://schemas.microsoft.com/office/drawing/2014/main" id="{0ED35FCA-4A44-4C8D-8AF4-B1172C017A2E}"/>
              </a:ext>
            </a:extLst>
          </p:cNvPr>
          <p:cNvSpPr>
            <a:spLocks noGrp="1"/>
          </p:cNvSpPr>
          <p:nvPr>
            <p:ph idx="1"/>
          </p:nvPr>
        </p:nvSpPr>
        <p:spPr/>
        <p:txBody>
          <a:bodyPr/>
          <a:lstStyle/>
          <a:p>
            <a:r>
              <a:rPr lang="en-US" dirty="0" err="1"/>
              <a:t>rdfpuml</a:t>
            </a:r>
            <a:r>
              <a:rPr lang="en-US" dirty="0"/>
              <a:t>: generates diagrams from actual Turtle using </a:t>
            </a:r>
            <a:r>
              <a:rPr lang="en-US" dirty="0" err="1">
                <a:hlinkClick r:id="rId2"/>
              </a:rPr>
              <a:t>PlantUML</a:t>
            </a:r>
            <a:endParaRPr lang="en-US" dirty="0"/>
          </a:p>
          <a:p>
            <a:pPr lvl="1"/>
            <a:r>
              <a:rPr lang="en-US" dirty="0"/>
              <a:t>Features to keep the diagram compact: inline types, literals, key values; collect props; arrow direction; reification, </a:t>
            </a:r>
            <a:r>
              <a:rPr lang="en-US" dirty="0" err="1"/>
              <a:t>etc</a:t>
            </a:r>
            <a:endParaRPr lang="en-US" dirty="0"/>
          </a:p>
          <a:p>
            <a:pPr lvl="1"/>
            <a:r>
              <a:rPr lang="en-US" dirty="0"/>
              <a:t>Bells and whistles: line and arrow type, Stereotypes, colored circles</a:t>
            </a:r>
          </a:p>
          <a:p>
            <a:pPr lvl="1"/>
            <a:r>
              <a:rPr lang="en-US" dirty="0"/>
              <a:t>Applied in these domains: linguistics, companies, Panama leaks, clinical trials, museums, multimedia, video annotation…</a:t>
            </a:r>
          </a:p>
          <a:p>
            <a:pPr lvl="1"/>
            <a:r>
              <a:rPr lang="en-US" u="sng" dirty="0">
                <a:hlinkClick r:id="rId3"/>
              </a:rPr>
              <a:t>RDF by Example: </a:t>
            </a:r>
            <a:r>
              <a:rPr lang="en-US" u="sng" dirty="0" err="1">
                <a:hlinkClick r:id="rId3"/>
              </a:rPr>
              <a:t>rdfpuml</a:t>
            </a:r>
            <a:r>
              <a:rPr lang="en-US" u="sng" dirty="0">
                <a:hlinkClick r:id="rId3"/>
              </a:rPr>
              <a:t> for True RDF Diagrams, rdf2rml for R2RML Generation</a:t>
            </a:r>
            <a:r>
              <a:rPr lang="en-US" dirty="0"/>
              <a:t>. Alexiev, V. In Semantic Web in Libraries 2016 (SWIB 16), Bonn, Germany, November 2016. </a:t>
            </a:r>
            <a:r>
              <a:rPr lang="en-US" u="sng" dirty="0">
                <a:hlinkClick r:id="rId4"/>
              </a:rPr>
              <a:t>HTML</a:t>
            </a:r>
            <a:r>
              <a:rPr lang="en-US" dirty="0"/>
              <a:t>, </a:t>
            </a:r>
            <a:r>
              <a:rPr lang="en-US" u="sng" dirty="0">
                <a:hlinkClick r:id="rId5"/>
              </a:rPr>
              <a:t>PDF</a:t>
            </a:r>
            <a:r>
              <a:rPr lang="en-US" dirty="0"/>
              <a:t>, </a:t>
            </a:r>
            <a:r>
              <a:rPr lang="en-US" u="sng" dirty="0">
                <a:hlinkClick r:id="rId6"/>
              </a:rPr>
              <a:t>Video</a:t>
            </a:r>
            <a:endParaRPr lang="en-US" u="sng" dirty="0"/>
          </a:p>
          <a:p>
            <a:r>
              <a:rPr lang="en-US" dirty="0"/>
              <a:t>rdf2rml: generates R2RML conversion from Turtle example</a:t>
            </a:r>
          </a:p>
          <a:p>
            <a:pPr lvl="1"/>
            <a:r>
              <a:rPr lang="en-US" dirty="0"/>
              <a:t>Embed table names or queries in root node; carried over to children unless new query given</a:t>
            </a:r>
          </a:p>
          <a:p>
            <a:pPr lvl="1"/>
            <a:r>
              <a:rPr lang="en-US" dirty="0"/>
              <a:t>Embed field names in URLs and literals; Give XSD types of literals</a:t>
            </a:r>
          </a:p>
          <a:p>
            <a:pPr lvl="1"/>
            <a:r>
              <a:rPr lang="en-US" dirty="0"/>
              <a:t>Generates </a:t>
            </a:r>
            <a:r>
              <a:rPr lang="en-US" u="sng" dirty="0">
                <a:hlinkClick r:id="rId7"/>
              </a:rPr>
              <a:t>R2RML: RDB to RDF Mapping Language</a:t>
            </a:r>
            <a:r>
              <a:rPr lang="en-US" dirty="0"/>
              <a:t> script (another RDF) </a:t>
            </a:r>
          </a:p>
          <a:p>
            <a:pPr lvl="1"/>
            <a:r>
              <a:rPr lang="en-US" dirty="0"/>
              <a:t>Script can be used with any </a:t>
            </a:r>
            <a:r>
              <a:rPr lang="en-US" dirty="0">
                <a:hlinkClick r:id="rId8"/>
              </a:rPr>
              <a:t>R2RML Implementation</a:t>
            </a:r>
            <a:r>
              <a:rPr lang="en-US" dirty="0"/>
              <a:t> to convert RDBMS to RDF</a:t>
            </a:r>
          </a:p>
        </p:txBody>
      </p:sp>
      <p:sp>
        <p:nvSpPr>
          <p:cNvPr id="4" name="Slide Number Placeholder 3">
            <a:extLst>
              <a:ext uri="{FF2B5EF4-FFF2-40B4-BE49-F238E27FC236}">
                <a16:creationId xmlns:a16="http://schemas.microsoft.com/office/drawing/2014/main" id="{B083A502-4C67-4BAF-ABA0-E65C220B11E5}"/>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41</a:t>
            </a:fld>
            <a:endParaRPr lang="en-GB"/>
          </a:p>
        </p:txBody>
      </p:sp>
    </p:spTree>
    <p:extLst>
      <p:ext uri="{BB962C8B-B14F-4D97-AF65-F5344CB8AC3E}">
        <p14:creationId xmlns:p14="http://schemas.microsoft.com/office/powerpoint/2010/main" val="9745976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B33F8-9805-451F-AE9D-5161D4888BC1}"/>
              </a:ext>
            </a:extLst>
          </p:cNvPr>
          <p:cNvSpPr>
            <a:spLocks noGrp="1"/>
          </p:cNvSpPr>
          <p:nvPr>
            <p:ph type="title"/>
          </p:nvPr>
        </p:nvSpPr>
        <p:spPr/>
        <p:txBody>
          <a:bodyPr/>
          <a:lstStyle/>
          <a:p>
            <a:r>
              <a:rPr lang="en-US" dirty="0"/>
              <a:t>Example: News Annotation and Translation</a:t>
            </a:r>
          </a:p>
        </p:txBody>
      </p:sp>
      <p:sp>
        <p:nvSpPr>
          <p:cNvPr id="4" name="Slide Number Placeholder 3">
            <a:extLst>
              <a:ext uri="{FF2B5EF4-FFF2-40B4-BE49-F238E27FC236}">
                <a16:creationId xmlns:a16="http://schemas.microsoft.com/office/drawing/2014/main" id="{C895D6F1-7E44-413D-806C-4F1248179F15}"/>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42</a:t>
            </a:fld>
            <a:endParaRPr lang="en-GB"/>
          </a:p>
        </p:txBody>
      </p:sp>
      <p:pic>
        <p:nvPicPr>
          <p:cNvPr id="5" name="Picture 4">
            <a:extLst>
              <a:ext uri="{FF2B5EF4-FFF2-40B4-BE49-F238E27FC236}">
                <a16:creationId xmlns:a16="http://schemas.microsoft.com/office/drawing/2014/main" id="{BB2ABDB1-D51B-4B26-BF38-9E8C2784180A}"/>
              </a:ext>
            </a:extLst>
          </p:cNvPr>
          <p:cNvPicPr>
            <a:picLocks noChangeAspect="1"/>
          </p:cNvPicPr>
          <p:nvPr/>
        </p:nvPicPr>
        <p:blipFill>
          <a:blip r:embed="rId2"/>
          <a:stretch>
            <a:fillRect/>
          </a:stretch>
        </p:blipFill>
        <p:spPr>
          <a:xfrm>
            <a:off x="1961435" y="720080"/>
            <a:ext cx="8957513" cy="6165304"/>
          </a:xfrm>
          <a:prstGeom prst="rect">
            <a:avLst/>
          </a:prstGeom>
        </p:spPr>
      </p:pic>
    </p:spTree>
    <p:extLst>
      <p:ext uri="{BB962C8B-B14F-4D97-AF65-F5344CB8AC3E}">
        <p14:creationId xmlns:p14="http://schemas.microsoft.com/office/powerpoint/2010/main" val="9234875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0BA95-451A-4090-9FA5-F33831FAB7C4}"/>
              </a:ext>
            </a:extLst>
          </p:cNvPr>
          <p:cNvSpPr>
            <a:spLocks noGrp="1"/>
          </p:cNvSpPr>
          <p:nvPr>
            <p:ph type="title"/>
          </p:nvPr>
        </p:nvSpPr>
        <p:spPr/>
        <p:txBody>
          <a:bodyPr/>
          <a:lstStyle/>
          <a:p>
            <a:r>
              <a:rPr lang="en-US" dirty="0"/>
              <a:t>R2RML Example: Source</a:t>
            </a:r>
          </a:p>
        </p:txBody>
      </p:sp>
      <p:pic>
        <p:nvPicPr>
          <p:cNvPr id="6" name="Content Placeholder 5">
            <a:extLst>
              <a:ext uri="{FF2B5EF4-FFF2-40B4-BE49-F238E27FC236}">
                <a16:creationId xmlns:a16="http://schemas.microsoft.com/office/drawing/2014/main" id="{FC097F7A-B0E1-48EC-BA6B-7F30447B05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3932" y="1236463"/>
            <a:ext cx="8288954" cy="4895850"/>
          </a:xfrm>
        </p:spPr>
      </p:pic>
      <p:sp>
        <p:nvSpPr>
          <p:cNvPr id="4" name="Slide Number Placeholder 3">
            <a:extLst>
              <a:ext uri="{FF2B5EF4-FFF2-40B4-BE49-F238E27FC236}">
                <a16:creationId xmlns:a16="http://schemas.microsoft.com/office/drawing/2014/main" id="{F80C692B-9B5D-4A34-97F1-62D9621034AC}"/>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43</a:t>
            </a:fld>
            <a:endParaRPr lang="en-GB"/>
          </a:p>
        </p:txBody>
      </p:sp>
    </p:spTree>
    <p:extLst>
      <p:ext uri="{BB962C8B-B14F-4D97-AF65-F5344CB8AC3E}">
        <p14:creationId xmlns:p14="http://schemas.microsoft.com/office/powerpoint/2010/main" val="2834027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E4E4C-4AAA-418F-945A-190B3C448A3F}"/>
              </a:ext>
            </a:extLst>
          </p:cNvPr>
          <p:cNvSpPr>
            <a:spLocks noGrp="1"/>
          </p:cNvSpPr>
          <p:nvPr>
            <p:ph type="title"/>
          </p:nvPr>
        </p:nvSpPr>
        <p:spPr/>
        <p:txBody>
          <a:bodyPr/>
          <a:lstStyle/>
          <a:p>
            <a:r>
              <a:rPr lang="en-US" dirty="0"/>
              <a:t>R2RML Example: Generated R2RML</a:t>
            </a:r>
          </a:p>
        </p:txBody>
      </p:sp>
      <p:pic>
        <p:nvPicPr>
          <p:cNvPr id="6" name="Content Placeholder 5">
            <a:extLst>
              <a:ext uri="{FF2B5EF4-FFF2-40B4-BE49-F238E27FC236}">
                <a16:creationId xmlns:a16="http://schemas.microsoft.com/office/drawing/2014/main" id="{635A3C90-4E1C-40FE-8516-3B727624043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40" y="2780928"/>
            <a:ext cx="12065928" cy="1296144"/>
          </a:xfrm>
        </p:spPr>
      </p:pic>
      <p:sp>
        <p:nvSpPr>
          <p:cNvPr id="4" name="Slide Number Placeholder 3">
            <a:extLst>
              <a:ext uri="{FF2B5EF4-FFF2-40B4-BE49-F238E27FC236}">
                <a16:creationId xmlns:a16="http://schemas.microsoft.com/office/drawing/2014/main" id="{39F80967-9824-455E-AA86-419E6B60CA1B}"/>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44</a:t>
            </a:fld>
            <a:endParaRPr lang="en-GB"/>
          </a:p>
        </p:txBody>
      </p:sp>
    </p:spTree>
    <p:extLst>
      <p:ext uri="{BB962C8B-B14F-4D97-AF65-F5344CB8AC3E}">
        <p14:creationId xmlns:p14="http://schemas.microsoft.com/office/powerpoint/2010/main" val="29866297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62833" y="2498973"/>
            <a:ext cx="10360501" cy="1362075"/>
          </a:xfrm>
        </p:spPr>
        <p:txBody>
          <a:bodyPr/>
          <a:lstStyle/>
          <a:p>
            <a:r>
              <a:rPr lang="en-US" dirty="0"/>
              <a:t>RDF Shapes</a:t>
            </a:r>
          </a:p>
        </p:txBody>
      </p:sp>
      <p:sp>
        <p:nvSpPr>
          <p:cNvPr id="6" name="Slide Number Placeholder 5"/>
          <p:cNvSpPr>
            <a:spLocks noGrp="1"/>
          </p:cNvSpPr>
          <p:nvPr>
            <p:ph type="sldNum" sz="quarter" idx="11"/>
          </p:nvPr>
        </p:nvSpPr>
        <p:spPr/>
        <p:txBody>
          <a:bodyPr/>
          <a:lstStyle/>
          <a:p>
            <a:pPr>
              <a:defRPr/>
            </a:pPr>
            <a:r>
              <a:rPr lang="en-GB" dirty="0"/>
              <a:t>#</a:t>
            </a:r>
            <a:fld id="{AFA41FB7-815C-45B2-A369-8FCE958D04FB}" type="slidenum">
              <a:rPr lang="en-GB" smtClean="0"/>
              <a:pPr>
                <a:defRPr/>
              </a:pPr>
              <a:t>45</a:t>
            </a:fld>
            <a:endParaRPr lang="en-GB" dirty="0"/>
          </a:p>
        </p:txBody>
      </p:sp>
      <p:pic>
        <p:nvPicPr>
          <p:cNvPr id="5" name="Picture 8" descr="grap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6876078" y="659871"/>
            <a:ext cx="2736303" cy="7986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96118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97158-5800-46A6-B9AC-2F69E87F2C81}"/>
              </a:ext>
            </a:extLst>
          </p:cNvPr>
          <p:cNvSpPr>
            <a:spLocks noGrp="1"/>
          </p:cNvSpPr>
          <p:nvPr>
            <p:ph type="title"/>
          </p:nvPr>
        </p:nvSpPr>
        <p:spPr/>
        <p:txBody>
          <a:bodyPr/>
          <a:lstStyle/>
          <a:p>
            <a:r>
              <a:rPr lang="en-US" dirty="0"/>
              <a:t>RDF Shapes</a:t>
            </a:r>
          </a:p>
        </p:txBody>
      </p:sp>
      <p:sp>
        <p:nvSpPr>
          <p:cNvPr id="3" name="Content Placeholder 2">
            <a:extLst>
              <a:ext uri="{FF2B5EF4-FFF2-40B4-BE49-F238E27FC236}">
                <a16:creationId xmlns:a16="http://schemas.microsoft.com/office/drawing/2014/main" id="{4055B71E-813A-4D07-8079-F47326A60A5C}"/>
              </a:ext>
            </a:extLst>
          </p:cNvPr>
          <p:cNvSpPr>
            <a:spLocks noGrp="1"/>
          </p:cNvSpPr>
          <p:nvPr>
            <p:ph idx="1"/>
          </p:nvPr>
        </p:nvSpPr>
        <p:spPr>
          <a:xfrm>
            <a:off x="719479" y="1196975"/>
            <a:ext cx="5950997" cy="4895850"/>
          </a:xfrm>
        </p:spPr>
        <p:txBody>
          <a:bodyPr/>
          <a:lstStyle/>
          <a:p>
            <a:r>
              <a:rPr lang="en-US" dirty="0"/>
              <a:t>Always run RIOT to check the syntax of your files (Turtle, RDF/XML, JSONLD)</a:t>
            </a:r>
          </a:p>
          <a:p>
            <a:r>
              <a:rPr lang="en-US" dirty="0"/>
              <a:t>But to check the shape of data, we need </a:t>
            </a:r>
            <a:r>
              <a:rPr lang="en-US" dirty="0" err="1">
                <a:hlinkClick r:id="rId2"/>
              </a:rPr>
              <a:t>ShEx</a:t>
            </a:r>
            <a:r>
              <a:rPr lang="en-US" dirty="0"/>
              <a:t> or </a:t>
            </a:r>
            <a:r>
              <a:rPr lang="en-US" dirty="0">
                <a:hlinkClick r:id="rId3"/>
              </a:rPr>
              <a:t>SHACL</a:t>
            </a:r>
            <a:endParaRPr lang="en-US" dirty="0"/>
          </a:p>
          <a:p>
            <a:r>
              <a:rPr lang="en-US" u="sng" dirty="0">
                <a:hlinkClick r:id="rId4"/>
              </a:rPr>
              <a:t>Validating RDF Data</a:t>
            </a:r>
            <a:r>
              <a:rPr lang="en-US" dirty="0"/>
              <a:t> (October 2017, 328 pages), </a:t>
            </a:r>
            <a:r>
              <a:rPr lang="en-US" u="sng" dirty="0">
                <a:hlinkClick r:id="rId5"/>
              </a:rPr>
              <a:t>Source examples</a:t>
            </a:r>
            <a:r>
              <a:rPr lang="en-US" dirty="0"/>
              <a:t>.</a:t>
            </a:r>
          </a:p>
          <a:p>
            <a:pPr lvl="1"/>
            <a:r>
              <a:rPr lang="en-US" dirty="0"/>
              <a:t>Describes Shape Expressions (</a:t>
            </a:r>
            <a:r>
              <a:rPr lang="en-US" dirty="0" err="1"/>
              <a:t>ShEx</a:t>
            </a:r>
            <a:r>
              <a:rPr lang="en-US" dirty="0"/>
              <a:t>) and Shapes Constraint Language (SHACL) using a lot of examples. Explains the rationales for their designs, compares the languages and presents some practical applications.</a:t>
            </a:r>
          </a:p>
        </p:txBody>
      </p:sp>
      <p:sp>
        <p:nvSpPr>
          <p:cNvPr id="4" name="Slide Number Placeholder 3">
            <a:extLst>
              <a:ext uri="{FF2B5EF4-FFF2-40B4-BE49-F238E27FC236}">
                <a16:creationId xmlns:a16="http://schemas.microsoft.com/office/drawing/2014/main" id="{6AEDCADE-26AC-487C-88E1-397293945A7A}"/>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46</a:t>
            </a:fld>
            <a:endParaRPr lang="en-GB"/>
          </a:p>
        </p:txBody>
      </p:sp>
      <p:pic>
        <p:nvPicPr>
          <p:cNvPr id="5" name="Picture 4">
            <a:extLst>
              <a:ext uri="{FF2B5EF4-FFF2-40B4-BE49-F238E27FC236}">
                <a16:creationId xmlns:a16="http://schemas.microsoft.com/office/drawing/2014/main" id="{79BEC943-588A-4B09-8BD8-2A25E1BB31E1}"/>
              </a:ext>
            </a:extLst>
          </p:cNvPr>
          <p:cNvPicPr>
            <a:picLocks noChangeAspect="1"/>
          </p:cNvPicPr>
          <p:nvPr/>
        </p:nvPicPr>
        <p:blipFill>
          <a:blip r:embed="rId6"/>
          <a:stretch>
            <a:fillRect/>
          </a:stretch>
        </p:blipFill>
        <p:spPr>
          <a:xfrm>
            <a:off x="7102524" y="948692"/>
            <a:ext cx="4545735" cy="5445224"/>
          </a:xfrm>
          <a:prstGeom prst="rect">
            <a:avLst/>
          </a:prstGeom>
        </p:spPr>
      </p:pic>
    </p:spTree>
    <p:extLst>
      <p:ext uri="{BB962C8B-B14F-4D97-AF65-F5344CB8AC3E}">
        <p14:creationId xmlns:p14="http://schemas.microsoft.com/office/powerpoint/2010/main" val="23146534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33189-BB75-40F5-940C-B63EA90F8D71}"/>
              </a:ext>
            </a:extLst>
          </p:cNvPr>
          <p:cNvSpPr>
            <a:spLocks noGrp="1"/>
          </p:cNvSpPr>
          <p:nvPr>
            <p:ph type="title"/>
          </p:nvPr>
        </p:nvSpPr>
        <p:spPr/>
        <p:txBody>
          <a:bodyPr/>
          <a:lstStyle/>
          <a:p>
            <a:r>
              <a:rPr lang="en-US" dirty="0"/>
              <a:t>SHACL vs SHEX</a:t>
            </a:r>
          </a:p>
        </p:txBody>
      </p:sp>
      <p:sp>
        <p:nvSpPr>
          <p:cNvPr id="3" name="Content Placeholder 2">
            <a:extLst>
              <a:ext uri="{FF2B5EF4-FFF2-40B4-BE49-F238E27FC236}">
                <a16:creationId xmlns:a16="http://schemas.microsoft.com/office/drawing/2014/main" id="{F4D79513-4303-4409-B23C-B2A8F70FB34A}"/>
              </a:ext>
            </a:extLst>
          </p:cNvPr>
          <p:cNvSpPr>
            <a:spLocks noGrp="1"/>
          </p:cNvSpPr>
          <p:nvPr>
            <p:ph idx="1"/>
          </p:nvPr>
        </p:nvSpPr>
        <p:spPr>
          <a:xfrm>
            <a:off x="719479" y="981079"/>
            <a:ext cx="11037658" cy="5111746"/>
          </a:xfrm>
        </p:spPr>
        <p:txBody>
          <a:bodyPr/>
          <a:lstStyle/>
          <a:p>
            <a:r>
              <a:rPr lang="en-US" sz="1800" dirty="0" err="1"/>
              <a:t>ShEx</a:t>
            </a:r>
            <a:r>
              <a:rPr lang="en-US" sz="1800" dirty="0"/>
              <a:t> is a W3C Community Group specification while SHACL Core and SHACL-SPARQL are W3C Recommendations (other parts of SHACL are W3C Notes or Community Group documents).</a:t>
            </a:r>
          </a:p>
          <a:p>
            <a:pPr lvl="1"/>
            <a:r>
              <a:rPr lang="en-US" sz="1000" dirty="0"/>
              <a:t>While this has little impact on practical use, there is some chance that commercial vendors will proceed with SHACL implementations at a higher pace than with </a:t>
            </a:r>
            <a:r>
              <a:rPr lang="en-US" sz="1000" dirty="0" err="1"/>
              <a:t>ShEx</a:t>
            </a:r>
            <a:r>
              <a:rPr lang="en-US" sz="1000" dirty="0"/>
              <a:t> implementations due to SHACL's "more official" status.</a:t>
            </a:r>
          </a:p>
          <a:p>
            <a:r>
              <a:rPr lang="en-US" sz="1800" dirty="0"/>
              <a:t>The expressiveness of </a:t>
            </a:r>
            <a:r>
              <a:rPr lang="en-US" sz="1800" dirty="0" err="1"/>
              <a:t>ShEx</a:t>
            </a:r>
            <a:r>
              <a:rPr lang="en-US" sz="1800" dirty="0"/>
              <a:t> and SHACL for common use cases is similar.</a:t>
            </a:r>
          </a:p>
          <a:p>
            <a:r>
              <a:rPr lang="en-US" sz="1800" dirty="0" err="1"/>
              <a:t>ShEx</a:t>
            </a:r>
            <a:r>
              <a:rPr lang="en-US" sz="1800" dirty="0"/>
              <a:t> is schema-oriented, while SHACL is focused on defining constraints over RDF graphs.</a:t>
            </a:r>
          </a:p>
          <a:p>
            <a:r>
              <a:rPr lang="en-US" sz="1800" dirty="0" err="1"/>
              <a:t>ShEx</a:t>
            </a:r>
            <a:r>
              <a:rPr lang="en-US" sz="1800" dirty="0"/>
              <a:t> has both a compact syntax and an RDF syntax. SHACL is defined as an RDF syntax, and SHACL Compact is a draft proposal. </a:t>
            </a:r>
            <a:r>
              <a:rPr lang="en-US" sz="1800" dirty="0" err="1"/>
              <a:t>ShEx</a:t>
            </a:r>
            <a:r>
              <a:rPr lang="en-US" sz="1800" dirty="0"/>
              <a:t> is briefer and more natural than even SHACL Compact.</a:t>
            </a:r>
          </a:p>
          <a:p>
            <a:r>
              <a:rPr lang="en-US" sz="1800" dirty="0" err="1"/>
              <a:t>ShEx</a:t>
            </a:r>
            <a:r>
              <a:rPr lang="en-US" sz="1800" dirty="0"/>
              <a:t> has support for recursion and cyclic data models while recursion in SHACL is undefined.</a:t>
            </a:r>
          </a:p>
          <a:p>
            <a:pPr lvl="1"/>
            <a:r>
              <a:rPr lang="en-US" sz="1000" dirty="0"/>
              <a:t>This is the biggest weakness of SHACL compared to </a:t>
            </a:r>
            <a:r>
              <a:rPr lang="en-US" sz="1000" dirty="0" err="1"/>
              <a:t>ShEx</a:t>
            </a:r>
            <a:r>
              <a:rPr lang="en-US" sz="1000" dirty="0"/>
              <a:t> as it makes for considerably more complex translations of conceptual data models (e.g. expressed as UML diagrams)</a:t>
            </a:r>
          </a:p>
          <a:p>
            <a:r>
              <a:rPr lang="en-US" sz="1800" dirty="0"/>
              <a:t>SHACL has support for arbitrary SPARQL property paths while </a:t>
            </a:r>
            <a:r>
              <a:rPr lang="en-US" sz="1800" dirty="0" err="1"/>
              <a:t>ShEx</a:t>
            </a:r>
            <a:r>
              <a:rPr lang="en-US" sz="1800" dirty="0"/>
              <a:t> has support only for incoming and outgoing arcs.</a:t>
            </a:r>
          </a:p>
          <a:p>
            <a:r>
              <a:rPr lang="en-US" sz="1800" dirty="0"/>
              <a:t>SHACL has rich built-in violation reporting. </a:t>
            </a:r>
            <a:r>
              <a:rPr lang="en-US" sz="1800" dirty="0" err="1"/>
              <a:t>ShEx</a:t>
            </a:r>
            <a:r>
              <a:rPr lang="en-US" sz="1800" dirty="0"/>
              <a:t> provides basic violation reporting, however it outputs which nodes match which shapes.</a:t>
            </a:r>
          </a:p>
          <a:p>
            <a:r>
              <a:rPr lang="en-US" sz="1800" dirty="0" err="1"/>
              <a:t>ShEx</a:t>
            </a:r>
            <a:r>
              <a:rPr lang="en-US" sz="1800" dirty="0"/>
              <a:t> has a language agnostic extension mechanism called semantic actions while SHACL offers extensibility through SPARQL or JavaScript.</a:t>
            </a:r>
          </a:p>
        </p:txBody>
      </p:sp>
      <p:sp>
        <p:nvSpPr>
          <p:cNvPr id="4" name="Slide Number Placeholder 3">
            <a:extLst>
              <a:ext uri="{FF2B5EF4-FFF2-40B4-BE49-F238E27FC236}">
                <a16:creationId xmlns:a16="http://schemas.microsoft.com/office/drawing/2014/main" id="{03647EDF-7D55-4415-BA5D-748F1A81C14E}"/>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47</a:t>
            </a:fld>
            <a:endParaRPr lang="en-GB"/>
          </a:p>
        </p:txBody>
      </p:sp>
    </p:spTree>
    <p:extLst>
      <p:ext uri="{BB962C8B-B14F-4D97-AF65-F5344CB8AC3E}">
        <p14:creationId xmlns:p14="http://schemas.microsoft.com/office/powerpoint/2010/main" val="22998098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227AC-2A64-4FF5-A26B-7A8D81B620E5}"/>
              </a:ext>
            </a:extLst>
          </p:cNvPr>
          <p:cNvSpPr>
            <a:spLocks noGrp="1"/>
          </p:cNvSpPr>
          <p:nvPr>
            <p:ph type="title"/>
          </p:nvPr>
        </p:nvSpPr>
        <p:spPr/>
        <p:txBody>
          <a:bodyPr/>
          <a:lstStyle/>
          <a:p>
            <a:r>
              <a:rPr lang="en-US" dirty="0"/>
              <a:t>SHACL Implementations</a:t>
            </a:r>
          </a:p>
        </p:txBody>
      </p:sp>
      <p:sp>
        <p:nvSpPr>
          <p:cNvPr id="3" name="Content Placeholder 2">
            <a:extLst>
              <a:ext uri="{FF2B5EF4-FFF2-40B4-BE49-F238E27FC236}">
                <a16:creationId xmlns:a16="http://schemas.microsoft.com/office/drawing/2014/main" id="{325BF9CE-2053-4C2D-BAB4-1E6D23D89512}"/>
              </a:ext>
            </a:extLst>
          </p:cNvPr>
          <p:cNvSpPr>
            <a:spLocks noGrp="1"/>
          </p:cNvSpPr>
          <p:nvPr>
            <p:ph idx="1"/>
          </p:nvPr>
        </p:nvSpPr>
        <p:spPr/>
        <p:txBody>
          <a:bodyPr/>
          <a:lstStyle/>
          <a:p>
            <a:r>
              <a:rPr lang="en-US" sz="2000" dirty="0"/>
              <a:t>SHACL API, Java/Jena, implements SHACL-Core, SHACL-SPARQL, SHACL rules, by </a:t>
            </a:r>
            <a:r>
              <a:rPr lang="en-US" sz="2000" dirty="0" err="1"/>
              <a:t>TopQuadrant</a:t>
            </a:r>
            <a:endParaRPr lang="en-US" sz="2000" dirty="0"/>
          </a:p>
          <a:p>
            <a:r>
              <a:rPr lang="en-US" sz="2000" dirty="0"/>
              <a:t>SHACL for rdf4j, Google Summer of Code 2017 project </a:t>
            </a:r>
          </a:p>
          <a:p>
            <a:r>
              <a:rPr lang="en-US" sz="2000" dirty="0" err="1"/>
              <a:t>RDFUnit</a:t>
            </a:r>
            <a:r>
              <a:rPr lang="en-US" sz="2000" dirty="0"/>
              <a:t>, implements SHACL-Core, SHACL-SPARQL, also sources OWL CWA, OSLC, DSP, by AKSW University of Leipzig</a:t>
            </a:r>
          </a:p>
          <a:p>
            <a:r>
              <a:rPr lang="en-US" sz="2000" dirty="0" err="1"/>
              <a:t>SHACLex</a:t>
            </a:r>
            <a:r>
              <a:rPr lang="en-US" sz="2000" dirty="0"/>
              <a:t>, Scala/Jena, implements SHACL Core &amp; </a:t>
            </a:r>
            <a:r>
              <a:rPr lang="en-US" sz="2000" dirty="0" err="1"/>
              <a:t>ShEx</a:t>
            </a:r>
            <a:r>
              <a:rPr lang="en-US" sz="2000" dirty="0"/>
              <a:t>), by WESO University of Oviedo</a:t>
            </a:r>
          </a:p>
          <a:p>
            <a:r>
              <a:rPr lang="en-US" sz="2000" dirty="0" err="1"/>
              <a:t>Corese</a:t>
            </a:r>
            <a:r>
              <a:rPr lang="en-US" sz="2000" dirty="0"/>
              <a:t> SHACL validator, implemented in STTL (SPARQL Template Transformation language), by INRIA</a:t>
            </a:r>
          </a:p>
          <a:p>
            <a:r>
              <a:rPr lang="en-US" sz="2000" dirty="0"/>
              <a:t>SHACL Playground, online demo, </a:t>
            </a:r>
            <a:r>
              <a:rPr lang="en-US" sz="2000" dirty="0" err="1"/>
              <a:t>Javascript</a:t>
            </a:r>
            <a:r>
              <a:rPr lang="en-US" sz="2000" dirty="0"/>
              <a:t>, by </a:t>
            </a:r>
            <a:r>
              <a:rPr lang="en-US" sz="2000" dirty="0" err="1"/>
              <a:t>TopQuadrant</a:t>
            </a:r>
            <a:endParaRPr lang="en-US" sz="2000" dirty="0"/>
          </a:p>
          <a:p>
            <a:r>
              <a:rPr lang="en-US" sz="2000" dirty="0"/>
              <a:t>ELI Validator, online tool based on SHACL API, by </a:t>
            </a:r>
            <a:r>
              <a:rPr lang="en-US" sz="2000" dirty="0" err="1"/>
              <a:t>Sparna</a:t>
            </a:r>
            <a:endParaRPr lang="en-US" sz="2000" dirty="0"/>
          </a:p>
          <a:p>
            <a:r>
              <a:rPr lang="en-US" sz="2000" dirty="0"/>
              <a:t>SHACL-Check, prototype, by Tim Berners-Lee</a:t>
            </a:r>
          </a:p>
          <a:p>
            <a:r>
              <a:rPr lang="en-US" sz="2000" dirty="0"/>
              <a:t>Alternative SHACL implementation, Python, by Peter F. Patel-Schneider</a:t>
            </a:r>
          </a:p>
        </p:txBody>
      </p:sp>
      <p:sp>
        <p:nvSpPr>
          <p:cNvPr id="4" name="Slide Number Placeholder 3">
            <a:extLst>
              <a:ext uri="{FF2B5EF4-FFF2-40B4-BE49-F238E27FC236}">
                <a16:creationId xmlns:a16="http://schemas.microsoft.com/office/drawing/2014/main" id="{DDD7B59D-0D20-452E-9BD4-1B2AA3B49E89}"/>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48</a:t>
            </a:fld>
            <a:endParaRPr lang="en-GB"/>
          </a:p>
        </p:txBody>
      </p:sp>
    </p:spTree>
    <p:extLst>
      <p:ext uri="{BB962C8B-B14F-4D97-AF65-F5344CB8AC3E}">
        <p14:creationId xmlns:p14="http://schemas.microsoft.com/office/powerpoint/2010/main" val="36503236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F0F9E-931C-49C3-BB70-AECEF2A5D03C}"/>
              </a:ext>
            </a:extLst>
          </p:cNvPr>
          <p:cNvSpPr>
            <a:spLocks noGrp="1"/>
          </p:cNvSpPr>
          <p:nvPr>
            <p:ph type="title"/>
          </p:nvPr>
        </p:nvSpPr>
        <p:spPr/>
        <p:txBody>
          <a:bodyPr/>
          <a:lstStyle/>
          <a:p>
            <a:r>
              <a:rPr lang="en-US" dirty="0" err="1"/>
              <a:t>ShEx</a:t>
            </a:r>
            <a:r>
              <a:rPr lang="en-US" dirty="0"/>
              <a:t> Implementations</a:t>
            </a:r>
          </a:p>
        </p:txBody>
      </p:sp>
      <p:sp>
        <p:nvSpPr>
          <p:cNvPr id="3" name="Content Placeholder 2">
            <a:extLst>
              <a:ext uri="{FF2B5EF4-FFF2-40B4-BE49-F238E27FC236}">
                <a16:creationId xmlns:a16="http://schemas.microsoft.com/office/drawing/2014/main" id="{870FDAC5-FB49-4EAB-8737-DE3F1AC80F36}"/>
              </a:ext>
            </a:extLst>
          </p:cNvPr>
          <p:cNvSpPr>
            <a:spLocks noGrp="1"/>
          </p:cNvSpPr>
          <p:nvPr>
            <p:ph idx="1"/>
          </p:nvPr>
        </p:nvSpPr>
        <p:spPr/>
        <p:txBody>
          <a:bodyPr/>
          <a:lstStyle/>
          <a:p>
            <a:r>
              <a:rPr lang="en-US" dirty="0">
                <a:hlinkClick r:id="rId2"/>
              </a:rPr>
              <a:t>shex.js</a:t>
            </a:r>
            <a:r>
              <a:rPr lang="en-US" dirty="0"/>
              <a:t> for </a:t>
            </a:r>
            <a:r>
              <a:rPr lang="en-US" dirty="0" err="1"/>
              <a:t>Javascript</a:t>
            </a:r>
            <a:r>
              <a:rPr lang="en-US" dirty="0"/>
              <a:t>/N3.js (Eric </a:t>
            </a:r>
            <a:r>
              <a:rPr lang="en-US" dirty="0" err="1"/>
              <a:t>Prud’hommeaux</a:t>
            </a:r>
            <a:r>
              <a:rPr lang="en-US" dirty="0"/>
              <a:t>)</a:t>
            </a:r>
          </a:p>
          <a:p>
            <a:r>
              <a:rPr lang="en-US" dirty="0" err="1">
                <a:hlinkClick r:id="rId3"/>
              </a:rPr>
              <a:t>Shaclex</a:t>
            </a:r>
            <a:r>
              <a:rPr lang="en-US" dirty="0"/>
              <a:t> for Scala/Jena (</a:t>
            </a:r>
            <a:r>
              <a:rPr lang="en-US" dirty="0" err="1"/>
              <a:t>Weso</a:t>
            </a:r>
            <a:r>
              <a:rPr lang="en-US" dirty="0"/>
              <a:t>, University of Oviedo)</a:t>
            </a:r>
          </a:p>
          <a:p>
            <a:r>
              <a:rPr lang="en-US" dirty="0" err="1">
                <a:hlinkClick r:id="rId4"/>
              </a:rPr>
              <a:t>shex.rb</a:t>
            </a:r>
            <a:r>
              <a:rPr lang="en-US" dirty="0"/>
              <a:t> for Ruby/</a:t>
            </a:r>
            <a:r>
              <a:rPr lang="en-US" dirty="0" err="1"/>
              <a:t>RDF.rb</a:t>
            </a:r>
            <a:r>
              <a:rPr lang="en-US" dirty="0"/>
              <a:t> (Gregg Kellogg)</a:t>
            </a:r>
          </a:p>
          <a:p>
            <a:r>
              <a:rPr lang="en-US" dirty="0">
                <a:hlinkClick r:id="rId5"/>
              </a:rPr>
              <a:t>Java </a:t>
            </a:r>
            <a:r>
              <a:rPr lang="en-US" dirty="0" err="1">
                <a:hlinkClick r:id="rId5"/>
              </a:rPr>
              <a:t>ShEx</a:t>
            </a:r>
            <a:r>
              <a:rPr lang="en-US" dirty="0"/>
              <a:t> for Java/Jena (</a:t>
            </a:r>
            <a:r>
              <a:rPr lang="en-US" dirty="0" err="1"/>
              <a:t>Iovka</a:t>
            </a:r>
            <a:r>
              <a:rPr lang="en-US" dirty="0"/>
              <a:t> </a:t>
            </a:r>
            <a:r>
              <a:rPr lang="en-US" dirty="0" err="1"/>
              <a:t>Boneva</a:t>
            </a:r>
            <a:r>
              <a:rPr lang="en-US" dirty="0"/>
              <a:t>/University of Lille)</a:t>
            </a:r>
          </a:p>
          <a:p>
            <a:r>
              <a:rPr lang="en-US" dirty="0" err="1">
                <a:hlinkClick r:id="rId6"/>
              </a:rPr>
              <a:t>ShExkell</a:t>
            </a:r>
            <a:r>
              <a:rPr lang="en-US" dirty="0"/>
              <a:t> for Haskell (</a:t>
            </a:r>
            <a:r>
              <a:rPr lang="en-US" dirty="0" err="1"/>
              <a:t>Weso</a:t>
            </a:r>
            <a:r>
              <a:rPr lang="en-US" dirty="0"/>
              <a:t>, University of Oviedo) .</a:t>
            </a:r>
          </a:p>
          <a:p>
            <a:pPr marL="0" indent="0">
              <a:buNone/>
            </a:pPr>
            <a:r>
              <a:rPr lang="en-US" dirty="0"/>
              <a:t>Online demos and tools that can be used to experiment with </a:t>
            </a:r>
            <a:r>
              <a:rPr lang="en-US" dirty="0" err="1"/>
              <a:t>ShEx</a:t>
            </a:r>
            <a:r>
              <a:rPr lang="en-US" dirty="0"/>
              <a:t>:</a:t>
            </a:r>
          </a:p>
          <a:p>
            <a:r>
              <a:rPr lang="en-US" dirty="0">
                <a:hlinkClick r:id="rId7"/>
              </a:rPr>
              <a:t>shex.js</a:t>
            </a:r>
            <a:r>
              <a:rPr lang="en-US" dirty="0"/>
              <a:t> </a:t>
            </a:r>
            <a:r>
              <a:rPr lang="en-US" dirty="0" err="1"/>
              <a:t>playround</a:t>
            </a:r>
            <a:endParaRPr lang="en-US" dirty="0"/>
          </a:p>
          <a:p>
            <a:r>
              <a:rPr lang="en-US" dirty="0" err="1">
                <a:hlinkClick r:id="rId8"/>
              </a:rPr>
              <a:t>Shaclex</a:t>
            </a:r>
            <a:r>
              <a:rPr lang="en-US" dirty="0"/>
              <a:t> on Heroku</a:t>
            </a:r>
          </a:p>
          <a:p>
            <a:r>
              <a:rPr lang="en-US" dirty="0" err="1">
                <a:hlinkClick r:id="rId9"/>
              </a:rPr>
              <a:t>ShExValidata</a:t>
            </a:r>
            <a:r>
              <a:rPr lang="en-US" dirty="0"/>
              <a:t> (for </a:t>
            </a:r>
            <a:r>
              <a:rPr lang="en-US" dirty="0" err="1"/>
              <a:t>ShEx</a:t>
            </a:r>
            <a:r>
              <a:rPr lang="en-US" dirty="0"/>
              <a:t> 1.0)</a:t>
            </a:r>
          </a:p>
        </p:txBody>
      </p:sp>
      <p:sp>
        <p:nvSpPr>
          <p:cNvPr id="4" name="Slide Number Placeholder 3">
            <a:extLst>
              <a:ext uri="{FF2B5EF4-FFF2-40B4-BE49-F238E27FC236}">
                <a16:creationId xmlns:a16="http://schemas.microsoft.com/office/drawing/2014/main" id="{005273D6-6812-4F61-BC64-D462F94233CD}"/>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49</a:t>
            </a:fld>
            <a:endParaRPr lang="en-GB"/>
          </a:p>
        </p:txBody>
      </p:sp>
    </p:spTree>
    <p:extLst>
      <p:ext uri="{BB962C8B-B14F-4D97-AF65-F5344CB8AC3E}">
        <p14:creationId xmlns:p14="http://schemas.microsoft.com/office/powerpoint/2010/main" val="4246651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682F2-4963-468F-8827-6F9652DC3E80}"/>
              </a:ext>
            </a:extLst>
          </p:cNvPr>
          <p:cNvSpPr>
            <a:spLocks noGrp="1"/>
          </p:cNvSpPr>
          <p:nvPr>
            <p:ph type="title"/>
          </p:nvPr>
        </p:nvSpPr>
        <p:spPr/>
        <p:txBody>
          <a:bodyPr/>
          <a:lstStyle/>
          <a:p>
            <a:r>
              <a:rPr lang="en-US" dirty="0"/>
              <a:t>SPARQL Tabular Formats</a:t>
            </a:r>
          </a:p>
        </p:txBody>
      </p:sp>
      <p:sp>
        <p:nvSpPr>
          <p:cNvPr id="3" name="Content Placeholder 2">
            <a:extLst>
              <a:ext uri="{FF2B5EF4-FFF2-40B4-BE49-F238E27FC236}">
                <a16:creationId xmlns:a16="http://schemas.microsoft.com/office/drawing/2014/main" id="{22C0EBBE-21D4-4234-87DC-893795FE2314}"/>
              </a:ext>
            </a:extLst>
          </p:cNvPr>
          <p:cNvSpPr>
            <a:spLocks noGrp="1"/>
          </p:cNvSpPr>
          <p:nvPr>
            <p:ph idx="1"/>
          </p:nvPr>
        </p:nvSpPr>
        <p:spPr/>
        <p:txBody>
          <a:bodyPr/>
          <a:lstStyle/>
          <a:p>
            <a:r>
              <a:rPr lang="en-US" dirty="0"/>
              <a:t>The above were formats for semantic resources and SPARQL CONSTRUCT/DESCRIBE queries.</a:t>
            </a:r>
          </a:p>
          <a:p>
            <a:r>
              <a:rPr lang="en-US" dirty="0"/>
              <a:t>SPARQL SELECT/ASK queries return Tabular formats:</a:t>
            </a:r>
          </a:p>
          <a:p>
            <a:pPr lvl="1"/>
            <a:r>
              <a:rPr lang="en-US" dirty="0">
                <a:hlinkClick r:id="rId2"/>
              </a:rPr>
              <a:t>SPARQL XML</a:t>
            </a:r>
            <a:r>
              <a:rPr lang="en-US" dirty="0"/>
              <a:t> (.xml or .</a:t>
            </a:r>
            <a:r>
              <a:rPr lang="en-US" dirty="0" err="1"/>
              <a:t>srx</a:t>
            </a:r>
            <a:r>
              <a:rPr lang="en-US" dirty="0"/>
              <a:t>, application/</a:t>
            </a:r>
            <a:r>
              <a:rPr lang="en-US" dirty="0" err="1"/>
              <a:t>sparql-results+xml</a:t>
            </a:r>
            <a:r>
              <a:rPr lang="en-US" dirty="0"/>
              <a:t>): supported by most SPARQL client frameworks</a:t>
            </a:r>
          </a:p>
          <a:p>
            <a:pPr lvl="1"/>
            <a:r>
              <a:rPr lang="en-US" dirty="0">
                <a:hlinkClick r:id="rId3"/>
              </a:rPr>
              <a:t>SPARQL JSON</a:t>
            </a:r>
            <a:r>
              <a:rPr lang="en-US" dirty="0"/>
              <a:t> (.</a:t>
            </a:r>
            <a:r>
              <a:rPr lang="en-US" dirty="0" err="1"/>
              <a:t>json</a:t>
            </a:r>
            <a:r>
              <a:rPr lang="en-US" dirty="0"/>
              <a:t> or .</a:t>
            </a:r>
            <a:r>
              <a:rPr lang="en-US" dirty="0" err="1"/>
              <a:t>srj</a:t>
            </a:r>
            <a:r>
              <a:rPr lang="en-US" dirty="0"/>
              <a:t>, application/</a:t>
            </a:r>
            <a:r>
              <a:rPr lang="en-US" dirty="0" err="1"/>
              <a:t>sparql-results+json</a:t>
            </a:r>
            <a:r>
              <a:rPr lang="en-US" dirty="0"/>
              <a:t>): supported by most SPARQL client frameworks, easier to parse by web applications</a:t>
            </a:r>
          </a:p>
          <a:p>
            <a:pPr lvl="1"/>
            <a:r>
              <a:rPr lang="en-US" dirty="0">
                <a:hlinkClick r:id="rId4"/>
              </a:rPr>
              <a:t>SPARQL CSV</a:t>
            </a:r>
            <a:r>
              <a:rPr lang="en-US" dirty="0"/>
              <a:t> (.csv, text/csv: comma separated values): useful for some end-user tools like Excel and </a:t>
            </a:r>
            <a:r>
              <a:rPr lang="en-US" dirty="0" err="1"/>
              <a:t>OpenRefine</a:t>
            </a:r>
            <a:r>
              <a:rPr lang="en-US" dirty="0"/>
              <a:t>.</a:t>
            </a:r>
          </a:p>
          <a:p>
            <a:pPr lvl="1"/>
            <a:r>
              <a:rPr lang="en-US" dirty="0">
                <a:hlinkClick r:id="rId4"/>
              </a:rPr>
              <a:t>SPARQL TSV</a:t>
            </a:r>
            <a:r>
              <a:rPr lang="en-US" dirty="0"/>
              <a:t> (.</a:t>
            </a:r>
            <a:r>
              <a:rPr lang="en-US" dirty="0" err="1"/>
              <a:t>tsv</a:t>
            </a:r>
            <a:r>
              <a:rPr lang="en-US" dirty="0"/>
              <a:t>, text/tab-separated-values): useful for some end-user tools like Excel and </a:t>
            </a:r>
            <a:r>
              <a:rPr lang="en-US" dirty="0" err="1"/>
              <a:t>OpenRefine</a:t>
            </a:r>
            <a:r>
              <a:rPr lang="en-US" dirty="0"/>
              <a:t>.</a:t>
            </a:r>
          </a:p>
          <a:p>
            <a:endParaRPr lang="en-US" dirty="0"/>
          </a:p>
        </p:txBody>
      </p:sp>
      <p:sp>
        <p:nvSpPr>
          <p:cNvPr id="4" name="Slide Number Placeholder 3">
            <a:extLst>
              <a:ext uri="{FF2B5EF4-FFF2-40B4-BE49-F238E27FC236}">
                <a16:creationId xmlns:a16="http://schemas.microsoft.com/office/drawing/2014/main" id="{6A23A006-2463-4D46-AC81-BB27B52C106A}"/>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5</a:t>
            </a:fld>
            <a:endParaRPr lang="en-GB"/>
          </a:p>
        </p:txBody>
      </p:sp>
    </p:spTree>
    <p:extLst>
      <p:ext uri="{BB962C8B-B14F-4D97-AF65-F5344CB8AC3E}">
        <p14:creationId xmlns:p14="http://schemas.microsoft.com/office/powerpoint/2010/main" val="13038506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5A873-4A03-4B01-9573-0D9988396E73}"/>
              </a:ext>
            </a:extLst>
          </p:cNvPr>
          <p:cNvSpPr>
            <a:spLocks noGrp="1"/>
          </p:cNvSpPr>
          <p:nvPr>
            <p:ph type="title"/>
          </p:nvPr>
        </p:nvSpPr>
        <p:spPr/>
        <p:txBody>
          <a:bodyPr/>
          <a:lstStyle/>
          <a:p>
            <a:r>
              <a:rPr lang="en-US" dirty="0" err="1"/>
              <a:t>euBusinessGraph</a:t>
            </a:r>
            <a:r>
              <a:rPr lang="en-US" dirty="0"/>
              <a:t> Company Model: Turtle vs </a:t>
            </a:r>
            <a:r>
              <a:rPr lang="en-US" dirty="0" err="1"/>
              <a:t>ShEx</a:t>
            </a:r>
            <a:endParaRPr lang="en-US" dirty="0"/>
          </a:p>
        </p:txBody>
      </p:sp>
      <p:sp>
        <p:nvSpPr>
          <p:cNvPr id="3" name="Content Placeholder 2">
            <a:extLst>
              <a:ext uri="{FF2B5EF4-FFF2-40B4-BE49-F238E27FC236}">
                <a16:creationId xmlns:a16="http://schemas.microsoft.com/office/drawing/2014/main" id="{E0C1F702-DD37-4C55-B166-90BD87155715}"/>
              </a:ext>
            </a:extLst>
          </p:cNvPr>
          <p:cNvSpPr>
            <a:spLocks noGrp="1"/>
          </p:cNvSpPr>
          <p:nvPr>
            <p:ph idx="1"/>
          </p:nvPr>
        </p:nvSpPr>
        <p:spPr>
          <a:xfrm>
            <a:off x="719479" y="5733255"/>
            <a:ext cx="11037658" cy="359569"/>
          </a:xfrm>
        </p:spPr>
        <p:txBody>
          <a:bodyPr/>
          <a:lstStyle/>
          <a:p>
            <a:r>
              <a:rPr lang="en-US" sz="2000" dirty="0"/>
              <a:t>"AND NOT" are </a:t>
            </a:r>
            <a:r>
              <a:rPr lang="en-US" sz="2000" dirty="0" err="1"/>
              <a:t>regexps</a:t>
            </a:r>
            <a:r>
              <a:rPr lang="en-US" sz="2000" dirty="0"/>
              <a:t> requiring that names should be normalized </a:t>
            </a:r>
            <a:r>
              <a:rPr lang="en-US" sz="2000" dirty="0" err="1"/>
              <a:t>wrt</a:t>
            </a:r>
            <a:r>
              <a:rPr lang="en-US" sz="2000" dirty="0"/>
              <a:t> spaces</a:t>
            </a:r>
          </a:p>
        </p:txBody>
      </p:sp>
      <p:sp>
        <p:nvSpPr>
          <p:cNvPr id="4" name="Slide Number Placeholder 3">
            <a:extLst>
              <a:ext uri="{FF2B5EF4-FFF2-40B4-BE49-F238E27FC236}">
                <a16:creationId xmlns:a16="http://schemas.microsoft.com/office/drawing/2014/main" id="{118A3137-24AC-492D-BBEE-A3D8DC3AECE9}"/>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50</a:t>
            </a:fld>
            <a:endParaRPr lang="en-GB"/>
          </a:p>
        </p:txBody>
      </p:sp>
      <p:pic>
        <p:nvPicPr>
          <p:cNvPr id="5" name="Picture 4">
            <a:extLst>
              <a:ext uri="{FF2B5EF4-FFF2-40B4-BE49-F238E27FC236}">
                <a16:creationId xmlns:a16="http://schemas.microsoft.com/office/drawing/2014/main" id="{5050985F-B9B9-418F-95A5-55D2135BCF34}"/>
              </a:ext>
            </a:extLst>
          </p:cNvPr>
          <p:cNvPicPr>
            <a:picLocks noChangeAspect="1"/>
          </p:cNvPicPr>
          <p:nvPr/>
        </p:nvPicPr>
        <p:blipFill>
          <a:blip r:embed="rId2"/>
          <a:stretch>
            <a:fillRect/>
          </a:stretch>
        </p:blipFill>
        <p:spPr>
          <a:xfrm>
            <a:off x="11422" y="1052736"/>
            <a:ext cx="12070675" cy="4464496"/>
          </a:xfrm>
          <a:prstGeom prst="rect">
            <a:avLst/>
          </a:prstGeom>
        </p:spPr>
      </p:pic>
    </p:spTree>
    <p:extLst>
      <p:ext uri="{BB962C8B-B14F-4D97-AF65-F5344CB8AC3E}">
        <p14:creationId xmlns:p14="http://schemas.microsoft.com/office/powerpoint/2010/main" val="3151089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C414B-5164-4432-979F-59EFD52022D0}"/>
              </a:ext>
            </a:extLst>
          </p:cNvPr>
          <p:cNvSpPr>
            <a:spLocks noGrp="1"/>
          </p:cNvSpPr>
          <p:nvPr>
            <p:ph type="title"/>
          </p:nvPr>
        </p:nvSpPr>
        <p:spPr/>
        <p:txBody>
          <a:bodyPr/>
          <a:lstStyle/>
          <a:p>
            <a:r>
              <a:rPr lang="en-US" dirty="0" err="1"/>
              <a:t>euBusinessGraph</a:t>
            </a:r>
            <a:r>
              <a:rPr lang="en-US" dirty="0"/>
              <a:t> Company Model: Turtle vs SHACL Compact</a:t>
            </a:r>
          </a:p>
        </p:txBody>
      </p:sp>
      <p:sp>
        <p:nvSpPr>
          <p:cNvPr id="3" name="Content Placeholder 2">
            <a:extLst>
              <a:ext uri="{FF2B5EF4-FFF2-40B4-BE49-F238E27FC236}">
                <a16:creationId xmlns:a16="http://schemas.microsoft.com/office/drawing/2014/main" id="{562FAD84-32D5-40BB-B3AD-70EAC5D310A5}"/>
              </a:ext>
            </a:extLst>
          </p:cNvPr>
          <p:cNvSpPr>
            <a:spLocks noGrp="1"/>
          </p:cNvSpPr>
          <p:nvPr>
            <p:ph idx="1"/>
          </p:nvPr>
        </p:nvSpPr>
        <p:spPr>
          <a:xfrm>
            <a:off x="719479" y="5733255"/>
            <a:ext cx="11037658" cy="359569"/>
          </a:xfrm>
        </p:spPr>
        <p:txBody>
          <a:bodyPr/>
          <a:lstStyle/>
          <a:p>
            <a:r>
              <a:rPr lang="en-US" dirty="0"/>
              <a:t>Quite comparable to </a:t>
            </a:r>
            <a:r>
              <a:rPr lang="en-US" dirty="0" err="1"/>
              <a:t>ShEx</a:t>
            </a:r>
            <a:endParaRPr lang="en-US" dirty="0"/>
          </a:p>
        </p:txBody>
      </p:sp>
      <p:sp>
        <p:nvSpPr>
          <p:cNvPr id="4" name="Slide Number Placeholder 3">
            <a:extLst>
              <a:ext uri="{FF2B5EF4-FFF2-40B4-BE49-F238E27FC236}">
                <a16:creationId xmlns:a16="http://schemas.microsoft.com/office/drawing/2014/main" id="{B929027E-93BB-416A-8B8C-43CF5C1977CB}"/>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51</a:t>
            </a:fld>
            <a:endParaRPr lang="en-GB"/>
          </a:p>
        </p:txBody>
      </p:sp>
      <p:pic>
        <p:nvPicPr>
          <p:cNvPr id="5" name="Picture 4">
            <a:extLst>
              <a:ext uri="{FF2B5EF4-FFF2-40B4-BE49-F238E27FC236}">
                <a16:creationId xmlns:a16="http://schemas.microsoft.com/office/drawing/2014/main" id="{819BE081-B81B-41A2-8BF6-70B5FD310530}"/>
              </a:ext>
            </a:extLst>
          </p:cNvPr>
          <p:cNvPicPr>
            <a:picLocks noChangeAspect="1"/>
          </p:cNvPicPr>
          <p:nvPr/>
        </p:nvPicPr>
        <p:blipFill>
          <a:blip r:embed="rId2"/>
          <a:stretch>
            <a:fillRect/>
          </a:stretch>
        </p:blipFill>
        <p:spPr>
          <a:xfrm>
            <a:off x="1891" y="1044473"/>
            <a:ext cx="12141193" cy="4760791"/>
          </a:xfrm>
          <a:prstGeom prst="rect">
            <a:avLst/>
          </a:prstGeom>
        </p:spPr>
      </p:pic>
    </p:spTree>
    <p:extLst>
      <p:ext uri="{BB962C8B-B14F-4D97-AF65-F5344CB8AC3E}">
        <p14:creationId xmlns:p14="http://schemas.microsoft.com/office/powerpoint/2010/main" val="8914492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58EEB-C3A2-434C-A0A0-24844A42A1DF}"/>
              </a:ext>
            </a:extLst>
          </p:cNvPr>
          <p:cNvSpPr>
            <a:spLocks noGrp="1"/>
          </p:cNvSpPr>
          <p:nvPr>
            <p:ph type="title"/>
          </p:nvPr>
        </p:nvSpPr>
        <p:spPr/>
        <p:txBody>
          <a:bodyPr/>
          <a:lstStyle/>
          <a:p>
            <a:r>
              <a:rPr lang="en-US" dirty="0" err="1"/>
              <a:t>euBusinessGraph</a:t>
            </a:r>
            <a:r>
              <a:rPr lang="en-US" dirty="0"/>
              <a:t> Company Model: Turtle vs SHACL</a:t>
            </a:r>
          </a:p>
        </p:txBody>
      </p:sp>
      <p:sp>
        <p:nvSpPr>
          <p:cNvPr id="4" name="Slide Number Placeholder 3">
            <a:extLst>
              <a:ext uri="{FF2B5EF4-FFF2-40B4-BE49-F238E27FC236}">
                <a16:creationId xmlns:a16="http://schemas.microsoft.com/office/drawing/2014/main" id="{B1757A00-BDA3-46A0-9578-45BE1BFD7102}"/>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52</a:t>
            </a:fld>
            <a:endParaRPr lang="en-GB"/>
          </a:p>
        </p:txBody>
      </p:sp>
      <p:pic>
        <p:nvPicPr>
          <p:cNvPr id="5" name="Picture 4">
            <a:extLst>
              <a:ext uri="{FF2B5EF4-FFF2-40B4-BE49-F238E27FC236}">
                <a16:creationId xmlns:a16="http://schemas.microsoft.com/office/drawing/2014/main" id="{AD13804F-6D16-4D3F-A299-1684FD41A869}"/>
              </a:ext>
            </a:extLst>
          </p:cNvPr>
          <p:cNvPicPr>
            <a:picLocks noChangeAspect="1"/>
          </p:cNvPicPr>
          <p:nvPr/>
        </p:nvPicPr>
        <p:blipFill>
          <a:blip r:embed="rId2"/>
          <a:stretch>
            <a:fillRect/>
          </a:stretch>
        </p:blipFill>
        <p:spPr>
          <a:xfrm>
            <a:off x="792087" y="692695"/>
            <a:ext cx="10558909" cy="6139331"/>
          </a:xfrm>
          <a:prstGeom prst="rect">
            <a:avLst/>
          </a:prstGeom>
        </p:spPr>
      </p:pic>
    </p:spTree>
    <p:extLst>
      <p:ext uri="{BB962C8B-B14F-4D97-AF65-F5344CB8AC3E}">
        <p14:creationId xmlns:p14="http://schemas.microsoft.com/office/powerpoint/2010/main" val="20762644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62833" y="2498973"/>
            <a:ext cx="10360501" cy="1362075"/>
          </a:xfrm>
        </p:spPr>
        <p:txBody>
          <a:bodyPr/>
          <a:lstStyle/>
          <a:p>
            <a:r>
              <a:rPr lang="en-US" dirty="0"/>
              <a:t>Org, </a:t>
            </a:r>
            <a:r>
              <a:rPr lang="en-US" dirty="0" err="1"/>
              <a:t>RegOrg</a:t>
            </a:r>
            <a:r>
              <a:rPr lang="en-US" dirty="0"/>
              <a:t>, </a:t>
            </a:r>
            <a:r>
              <a:rPr lang="en-US" dirty="0" err="1"/>
              <a:t>Locn</a:t>
            </a:r>
            <a:r>
              <a:rPr lang="en-US" dirty="0"/>
              <a:t> Ontologies</a:t>
            </a:r>
          </a:p>
        </p:txBody>
      </p:sp>
      <p:sp>
        <p:nvSpPr>
          <p:cNvPr id="6" name="Slide Number Placeholder 5"/>
          <p:cNvSpPr>
            <a:spLocks noGrp="1"/>
          </p:cNvSpPr>
          <p:nvPr>
            <p:ph type="sldNum" sz="quarter" idx="11"/>
          </p:nvPr>
        </p:nvSpPr>
        <p:spPr/>
        <p:txBody>
          <a:bodyPr/>
          <a:lstStyle/>
          <a:p>
            <a:pPr>
              <a:defRPr/>
            </a:pPr>
            <a:r>
              <a:rPr lang="en-GB" dirty="0"/>
              <a:t>#</a:t>
            </a:r>
            <a:fld id="{AFA41FB7-815C-45B2-A369-8FCE958D04FB}" type="slidenum">
              <a:rPr lang="en-GB" smtClean="0"/>
              <a:pPr>
                <a:defRPr/>
              </a:pPr>
              <a:t>53</a:t>
            </a:fld>
            <a:endParaRPr lang="en-GB" dirty="0"/>
          </a:p>
        </p:txBody>
      </p:sp>
      <p:pic>
        <p:nvPicPr>
          <p:cNvPr id="5" name="Picture 8" descr="grap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6876078" y="659871"/>
            <a:ext cx="2736303" cy="7986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30016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886EE5-4DAB-4789-9A36-F5E1E4D66C41}"/>
              </a:ext>
            </a:extLst>
          </p:cNvPr>
          <p:cNvSpPr>
            <a:spLocks noGrp="1"/>
          </p:cNvSpPr>
          <p:nvPr>
            <p:ph type="title"/>
          </p:nvPr>
        </p:nvSpPr>
        <p:spPr/>
        <p:txBody>
          <a:bodyPr/>
          <a:lstStyle/>
          <a:p>
            <a:r>
              <a:rPr lang="en-US" dirty="0"/>
              <a:t>W3C Core </a:t>
            </a:r>
            <a:r>
              <a:rPr lang="en-US" dirty="0" err="1"/>
              <a:t>eGov</a:t>
            </a:r>
            <a:r>
              <a:rPr lang="en-US" dirty="0"/>
              <a:t> Vocabularies</a:t>
            </a:r>
          </a:p>
        </p:txBody>
      </p:sp>
      <p:sp>
        <p:nvSpPr>
          <p:cNvPr id="6" name="Content Placeholder 5">
            <a:extLst>
              <a:ext uri="{FF2B5EF4-FFF2-40B4-BE49-F238E27FC236}">
                <a16:creationId xmlns:a16="http://schemas.microsoft.com/office/drawing/2014/main" id="{F9E5853D-4AC1-41A7-B1FB-CA2C2562EF24}"/>
              </a:ext>
            </a:extLst>
          </p:cNvPr>
          <p:cNvSpPr>
            <a:spLocks noGrp="1"/>
          </p:cNvSpPr>
          <p:nvPr>
            <p:ph idx="1"/>
          </p:nvPr>
        </p:nvSpPr>
        <p:spPr/>
        <p:txBody>
          <a:bodyPr/>
          <a:lstStyle/>
          <a:p>
            <a:r>
              <a:rPr lang="en-US" u="sng" dirty="0">
                <a:hlinkClick r:id="rId2"/>
              </a:rPr>
              <a:t>e-Government Core Vocabs</a:t>
            </a:r>
            <a:r>
              <a:rPr lang="en-US" dirty="0"/>
              <a:t> (also see </a:t>
            </a:r>
            <a:r>
              <a:rPr lang="en-US" u="sng" dirty="0">
                <a:hlinkClick r:id="rId3"/>
              </a:rPr>
              <a:t>Handbook on using the Core Vocabularies</a:t>
            </a:r>
            <a:r>
              <a:rPr lang="en-US" dirty="0"/>
              <a:t>)</a:t>
            </a:r>
          </a:p>
          <a:p>
            <a:pPr lvl="1"/>
            <a:r>
              <a:rPr lang="en-US" dirty="0"/>
              <a:t>Developed by EC </a:t>
            </a:r>
            <a:r>
              <a:rPr lang="en-US" u="sng" dirty="0">
                <a:hlinkClick r:id="rId4"/>
              </a:rPr>
              <a:t>ISA2 SEMIC </a:t>
            </a:r>
            <a:r>
              <a:rPr lang="en-US" u="sng" dirty="0" err="1">
                <a:hlinkClick r:id="rId4"/>
              </a:rPr>
              <a:t>Joinup</a:t>
            </a:r>
            <a:r>
              <a:rPr lang="en-US" dirty="0"/>
              <a:t> semantic interoperability initiative </a:t>
            </a:r>
          </a:p>
          <a:p>
            <a:pPr lvl="1"/>
            <a:r>
              <a:rPr lang="en-US" dirty="0"/>
              <a:t>Standardized by W3C</a:t>
            </a:r>
          </a:p>
          <a:p>
            <a:pPr lvl="1"/>
            <a:r>
              <a:rPr lang="en-US" dirty="0"/>
              <a:t>First link is to a descriptive document, second link to the namespace document:</a:t>
            </a:r>
          </a:p>
          <a:p>
            <a:r>
              <a:rPr lang="en-US" u="sng" dirty="0">
                <a:hlinkClick r:id="rId5"/>
              </a:rPr>
              <a:t>Organization</a:t>
            </a:r>
            <a:r>
              <a:rPr lang="en-US" dirty="0"/>
              <a:t> (</a:t>
            </a:r>
            <a:r>
              <a:rPr lang="en-US" u="sng" dirty="0">
                <a:hlinkClick r:id="rId6"/>
              </a:rPr>
              <a:t>org:</a:t>
            </a:r>
            <a:r>
              <a:rPr lang="en-US" dirty="0"/>
              <a:t>): formal or informal organizations, classification, related people, events.</a:t>
            </a:r>
          </a:p>
          <a:p>
            <a:r>
              <a:rPr lang="en-US" u="sng" dirty="0">
                <a:hlinkClick r:id="rId7"/>
              </a:rPr>
              <a:t>Registered Organization</a:t>
            </a:r>
            <a:r>
              <a:rPr lang="en-US" dirty="0"/>
              <a:t> (</a:t>
            </a:r>
            <a:r>
              <a:rPr lang="en-US" u="sng" dirty="0" err="1">
                <a:hlinkClick r:id="rId8"/>
              </a:rPr>
              <a:t>rov</a:t>
            </a:r>
            <a:r>
              <a:rPr lang="en-US" u="sng" dirty="0">
                <a:hlinkClick r:id="rId8"/>
              </a:rPr>
              <a:t>:</a:t>
            </a:r>
            <a:r>
              <a:rPr lang="en-US" dirty="0"/>
              <a:t>): organizations that are registered in some register.</a:t>
            </a:r>
          </a:p>
          <a:p>
            <a:r>
              <a:rPr lang="en-US" u="sng" dirty="0">
                <a:hlinkClick r:id="rId9"/>
              </a:rPr>
              <a:t>Person</a:t>
            </a:r>
            <a:r>
              <a:rPr lang="en-US" dirty="0"/>
              <a:t> (person:). Basic person info (link is to the EC descriptive PDF)</a:t>
            </a:r>
          </a:p>
          <a:p>
            <a:r>
              <a:rPr lang="en-US" u="sng" dirty="0">
                <a:hlinkClick r:id="rId10"/>
              </a:rPr>
              <a:t>Location</a:t>
            </a:r>
            <a:r>
              <a:rPr lang="en-US" dirty="0"/>
              <a:t> (</a:t>
            </a:r>
            <a:r>
              <a:rPr lang="en-US" u="sng" dirty="0" err="1">
                <a:hlinkClick r:id="rId10"/>
              </a:rPr>
              <a:t>locn</a:t>
            </a:r>
            <a:r>
              <a:rPr lang="en-US" u="sng" dirty="0">
                <a:hlinkClick r:id="rId10"/>
              </a:rPr>
              <a:t>:</a:t>
            </a:r>
            <a:r>
              <a:rPr lang="en-US" dirty="0"/>
              <a:t>): addresses and geographic locations. </a:t>
            </a:r>
          </a:p>
          <a:p>
            <a:r>
              <a:rPr lang="en-US" dirty="0">
                <a:hlinkClick r:id="rId11"/>
              </a:rPr>
              <a:t>Public </a:t>
            </a:r>
            <a:r>
              <a:rPr lang="en-US" dirty="0" err="1">
                <a:hlinkClick r:id="rId11"/>
              </a:rPr>
              <a:t>Organisation</a:t>
            </a:r>
            <a:r>
              <a:rPr lang="en-US" dirty="0"/>
              <a:t>, </a:t>
            </a:r>
            <a:r>
              <a:rPr lang="en-US" dirty="0">
                <a:hlinkClick r:id="rId12"/>
              </a:rPr>
              <a:t>Public Service</a:t>
            </a:r>
            <a:endParaRPr lang="en-US" dirty="0"/>
          </a:p>
          <a:p>
            <a:r>
              <a:rPr lang="en-US" dirty="0">
                <a:hlinkClick r:id="rId13"/>
              </a:rPr>
              <a:t>Evidence and Criterion</a:t>
            </a:r>
            <a:endParaRPr lang="en-US" dirty="0"/>
          </a:p>
          <a:p>
            <a:endParaRPr lang="en-US" dirty="0"/>
          </a:p>
        </p:txBody>
      </p:sp>
      <p:sp>
        <p:nvSpPr>
          <p:cNvPr id="4" name="Slide Number Placeholder 3">
            <a:extLst>
              <a:ext uri="{FF2B5EF4-FFF2-40B4-BE49-F238E27FC236}">
                <a16:creationId xmlns:a16="http://schemas.microsoft.com/office/drawing/2014/main" id="{FA436BE8-F0C1-42A2-A8B2-A45CC0CFD8A0}"/>
              </a:ext>
            </a:extLst>
          </p:cNvPr>
          <p:cNvSpPr>
            <a:spLocks noGrp="1"/>
          </p:cNvSpPr>
          <p:nvPr>
            <p:ph type="sldNum" sz="quarter" idx="11"/>
          </p:nvPr>
        </p:nvSpPr>
        <p:spPr/>
        <p:txBody>
          <a:bodyPr/>
          <a:lstStyle/>
          <a:p>
            <a:pPr>
              <a:defRPr/>
            </a:pPr>
            <a:r>
              <a:rPr lang="en-GB"/>
              <a:t>#</a:t>
            </a:r>
            <a:fld id="{CBC2FF50-310F-4C66-9FFE-572EC9288E3D}" type="slidenum">
              <a:rPr lang="en-GB" smtClean="0"/>
              <a:pPr>
                <a:defRPr/>
              </a:pPr>
              <a:t>54</a:t>
            </a:fld>
            <a:endParaRPr lang="en-GB"/>
          </a:p>
        </p:txBody>
      </p:sp>
    </p:spTree>
    <p:extLst>
      <p:ext uri="{BB962C8B-B14F-4D97-AF65-F5344CB8AC3E}">
        <p14:creationId xmlns:p14="http://schemas.microsoft.com/office/powerpoint/2010/main" val="38254660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idx="1"/>
          </p:nvPr>
        </p:nvSpPr>
        <p:spPr>
          <a:xfrm>
            <a:off x="719479" y="1124744"/>
            <a:ext cx="11037658" cy="4968081"/>
          </a:xfrm>
        </p:spPr>
        <p:txBody>
          <a:bodyPr/>
          <a:lstStyle/>
          <a:p>
            <a:r>
              <a:rPr lang="en-US" dirty="0"/>
              <a:t>Generic reusable core; can be extended or specialized for use in particular situations</a:t>
            </a:r>
          </a:p>
          <a:p>
            <a:pPr lvl="1"/>
            <a:r>
              <a:rPr lang="en-US" dirty="0"/>
              <a:t>support </a:t>
            </a:r>
            <a:r>
              <a:rPr lang="en-US" b="1" dirty="0"/>
              <a:t>linked data publishing </a:t>
            </a:r>
            <a:r>
              <a:rPr lang="en-US" dirty="0"/>
              <a:t>of organizational information across a number of domains</a:t>
            </a:r>
          </a:p>
          <a:p>
            <a:pPr lvl="1"/>
            <a:r>
              <a:rPr lang="en-US" dirty="0"/>
              <a:t>publication of </a:t>
            </a:r>
            <a:r>
              <a:rPr lang="en-US" b="1" dirty="0"/>
              <a:t>information on organizations and their structures</a:t>
            </a:r>
            <a:endParaRPr lang="en-US" dirty="0"/>
          </a:p>
          <a:p>
            <a:pPr lvl="1"/>
            <a:r>
              <a:rPr lang="en-US" dirty="0"/>
              <a:t>allow domain-specific extensions to </a:t>
            </a:r>
            <a:r>
              <a:rPr lang="en-US" b="1" dirty="0"/>
              <a:t>add classification of organizations and roles</a:t>
            </a:r>
          </a:p>
          <a:p>
            <a:pPr lvl="1"/>
            <a:r>
              <a:rPr lang="en-US" dirty="0"/>
              <a:t>allow extensions to support neighboring information such as organizational activities</a:t>
            </a:r>
          </a:p>
          <a:p>
            <a:r>
              <a:rPr lang="en-US" dirty="0"/>
              <a:t>Organizational structure</a:t>
            </a:r>
          </a:p>
          <a:p>
            <a:pPr lvl="1"/>
            <a:r>
              <a:rPr lang="en-US" dirty="0"/>
              <a:t>decomposition into sub-organizations and units</a:t>
            </a:r>
          </a:p>
          <a:p>
            <a:pPr lvl="1"/>
            <a:r>
              <a:rPr lang="en-US" dirty="0"/>
              <a:t>Organizational history (merger, renaming)</a:t>
            </a:r>
          </a:p>
          <a:p>
            <a:pPr lvl="1"/>
            <a:r>
              <a:rPr lang="en-US" dirty="0"/>
              <a:t>purpose and classification of organizations</a:t>
            </a:r>
          </a:p>
          <a:p>
            <a:r>
              <a:rPr lang="en-US" dirty="0"/>
              <a:t>Reporting structure</a:t>
            </a:r>
          </a:p>
          <a:p>
            <a:pPr lvl="1"/>
            <a:r>
              <a:rPr lang="en-US" dirty="0"/>
              <a:t>membership and reporting structure within an organization</a:t>
            </a:r>
          </a:p>
          <a:p>
            <a:pPr lvl="1"/>
            <a:r>
              <a:rPr lang="en-US" dirty="0"/>
              <a:t>roles, posts, and the relationship between people and organizations</a:t>
            </a:r>
          </a:p>
          <a:p>
            <a:r>
              <a:rPr lang="en-US" dirty="0"/>
              <a:t>Location information: sites or buildings, locations within sites</a:t>
            </a:r>
          </a:p>
          <a:p>
            <a:endParaRPr lang="en-US" dirty="0"/>
          </a:p>
        </p:txBody>
      </p:sp>
      <p:sp>
        <p:nvSpPr>
          <p:cNvPr id="8195" name="Rectangle 2"/>
          <p:cNvSpPr>
            <a:spLocks noGrp="1" noChangeArrowheads="1"/>
          </p:cNvSpPr>
          <p:nvPr>
            <p:ph type="title"/>
          </p:nvPr>
        </p:nvSpPr>
        <p:spPr/>
        <p:txBody>
          <a:bodyPr/>
          <a:lstStyle/>
          <a:p>
            <a:pPr eaLnBrk="1" hangingPunct="1"/>
            <a:r>
              <a:rPr lang="en-US" dirty="0"/>
              <a:t>Organization Ontology</a:t>
            </a:r>
          </a:p>
        </p:txBody>
      </p:sp>
      <p:sp>
        <p:nvSpPr>
          <p:cNvPr id="5" name="Slide Number Placeholder 4"/>
          <p:cNvSpPr>
            <a:spLocks noGrp="1"/>
          </p:cNvSpPr>
          <p:nvPr>
            <p:ph type="sldNum" sz="quarter" idx="11"/>
          </p:nvPr>
        </p:nvSpPr>
        <p:spPr/>
        <p:txBody>
          <a:bodyPr/>
          <a:lstStyle/>
          <a:p>
            <a:pPr>
              <a:defRPr/>
            </a:pPr>
            <a:r>
              <a:rPr lang="en-GB"/>
              <a:t>#</a:t>
            </a:r>
            <a:fld id="{4DC62D42-DB1E-4AC6-9690-7943078DD941}" type="slidenum">
              <a:rPr lang="en-GB" smtClean="0"/>
              <a:pPr>
                <a:defRPr/>
              </a:pPr>
              <a:t>55</a:t>
            </a:fld>
            <a:endParaRPr lang="en-GB"/>
          </a:p>
        </p:txBody>
      </p:sp>
    </p:spTree>
    <p:extLst>
      <p:ext uri="{BB962C8B-B14F-4D97-AF65-F5344CB8AC3E}">
        <p14:creationId xmlns:p14="http://schemas.microsoft.com/office/powerpoint/2010/main" val="8672054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D2108-2710-42A4-9497-B971EF9B11A4}"/>
              </a:ext>
            </a:extLst>
          </p:cNvPr>
          <p:cNvSpPr>
            <a:spLocks noGrp="1"/>
          </p:cNvSpPr>
          <p:nvPr>
            <p:ph type="title"/>
          </p:nvPr>
        </p:nvSpPr>
        <p:spPr/>
        <p:txBody>
          <a:bodyPr/>
          <a:lstStyle/>
          <a:p>
            <a:r>
              <a:rPr lang="en-US" dirty="0"/>
              <a:t>Organization Ontology</a:t>
            </a:r>
          </a:p>
        </p:txBody>
      </p:sp>
      <p:pic>
        <p:nvPicPr>
          <p:cNvPr id="6" name="Content Placeholder 5">
            <a:extLst>
              <a:ext uri="{FF2B5EF4-FFF2-40B4-BE49-F238E27FC236}">
                <a16:creationId xmlns:a16="http://schemas.microsoft.com/office/drawing/2014/main" id="{805FE2BB-B9CD-4197-A3D9-DD32BF166A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772" y="764703"/>
            <a:ext cx="11258602" cy="5689401"/>
          </a:xfrm>
        </p:spPr>
      </p:pic>
      <p:sp>
        <p:nvSpPr>
          <p:cNvPr id="4" name="Slide Number Placeholder 3">
            <a:extLst>
              <a:ext uri="{FF2B5EF4-FFF2-40B4-BE49-F238E27FC236}">
                <a16:creationId xmlns:a16="http://schemas.microsoft.com/office/drawing/2014/main" id="{371377FF-3879-4C98-91EB-B826DAA7651B}"/>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56</a:t>
            </a:fld>
            <a:endParaRPr lang="en-GB"/>
          </a:p>
        </p:txBody>
      </p:sp>
    </p:spTree>
    <p:extLst>
      <p:ext uri="{BB962C8B-B14F-4D97-AF65-F5344CB8AC3E}">
        <p14:creationId xmlns:p14="http://schemas.microsoft.com/office/powerpoint/2010/main" val="2153885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C484C-99A0-4937-AEA1-D9D1337C1C3D}"/>
              </a:ext>
            </a:extLst>
          </p:cNvPr>
          <p:cNvSpPr>
            <a:spLocks noGrp="1"/>
          </p:cNvSpPr>
          <p:nvPr>
            <p:ph type="title"/>
          </p:nvPr>
        </p:nvSpPr>
        <p:spPr/>
        <p:txBody>
          <a:bodyPr/>
          <a:lstStyle/>
          <a:p>
            <a:r>
              <a:rPr lang="en-US" dirty="0"/>
              <a:t>Org Example</a:t>
            </a:r>
          </a:p>
        </p:txBody>
      </p:sp>
      <p:sp>
        <p:nvSpPr>
          <p:cNvPr id="3" name="Content Placeholder 2">
            <a:extLst>
              <a:ext uri="{FF2B5EF4-FFF2-40B4-BE49-F238E27FC236}">
                <a16:creationId xmlns:a16="http://schemas.microsoft.com/office/drawing/2014/main" id="{B7AC8D29-6CCB-4934-A861-8D616CA2600E}"/>
              </a:ext>
            </a:extLst>
          </p:cNvPr>
          <p:cNvSpPr>
            <a:spLocks noGrp="1"/>
          </p:cNvSpPr>
          <p:nvPr>
            <p:ph idx="1"/>
          </p:nvPr>
        </p:nvSpPr>
        <p:spPr>
          <a:xfrm>
            <a:off x="719479" y="981079"/>
            <a:ext cx="3142685" cy="4320129"/>
          </a:xfrm>
        </p:spPr>
        <p:txBody>
          <a:bodyPr/>
          <a:lstStyle/>
          <a:p>
            <a:r>
              <a:rPr lang="en-US" dirty="0"/>
              <a:t>Fragment of the organizational structure of the UK Cabinet Office</a:t>
            </a:r>
          </a:p>
          <a:p>
            <a:r>
              <a:rPr lang="en-US" dirty="0" err="1"/>
              <a:t>org:Role</a:t>
            </a:r>
            <a:r>
              <a:rPr lang="en-US" dirty="0"/>
              <a:t> allows central nomenclature of roles</a:t>
            </a:r>
          </a:p>
          <a:p>
            <a:r>
              <a:rPr lang="en-US" dirty="0" err="1"/>
              <a:t>org:Membership</a:t>
            </a:r>
            <a:r>
              <a:rPr lang="en-US" dirty="0"/>
              <a:t> is time-based, </a:t>
            </a:r>
            <a:r>
              <a:rPr lang="en-US" dirty="0" err="1"/>
              <a:t>org:Post</a:t>
            </a:r>
            <a:r>
              <a:rPr lang="en-US" dirty="0"/>
              <a:t> is not (and there's overlap between the two)</a:t>
            </a:r>
          </a:p>
        </p:txBody>
      </p:sp>
      <p:sp>
        <p:nvSpPr>
          <p:cNvPr id="4" name="Slide Number Placeholder 3">
            <a:extLst>
              <a:ext uri="{FF2B5EF4-FFF2-40B4-BE49-F238E27FC236}">
                <a16:creationId xmlns:a16="http://schemas.microsoft.com/office/drawing/2014/main" id="{17ED3AC3-0A57-43A3-B9E8-D97BF8504609}"/>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57</a:t>
            </a:fld>
            <a:endParaRPr lang="en-GB"/>
          </a:p>
        </p:txBody>
      </p:sp>
      <p:sp>
        <p:nvSpPr>
          <p:cNvPr id="5" name="Rectangle 4">
            <a:extLst>
              <a:ext uri="{FF2B5EF4-FFF2-40B4-BE49-F238E27FC236}">
                <a16:creationId xmlns:a16="http://schemas.microsoft.com/office/drawing/2014/main" id="{BA563BFE-209B-4F68-8FE2-30196BDA5A0D}"/>
              </a:ext>
            </a:extLst>
          </p:cNvPr>
          <p:cNvSpPr/>
          <p:nvPr/>
        </p:nvSpPr>
        <p:spPr>
          <a:xfrm>
            <a:off x="4438228" y="1166070"/>
            <a:ext cx="6934845" cy="5078313"/>
          </a:xfrm>
          <a:prstGeom prst="rect">
            <a:avLst/>
          </a:prstGeom>
        </p:spPr>
        <p:txBody>
          <a:bodyPr wrap="square">
            <a:spAutoFit/>
          </a:bodyPr>
          <a:lstStyle/>
          <a:p>
            <a:r>
              <a:rPr lang="en-US" sz="1200" dirty="0">
                <a:solidFill>
                  <a:schemeClr val="tx1"/>
                </a:solidFill>
                <a:latin typeface="Consolas" panose="020B0609020204030204" pitchFamily="49" charset="0"/>
                <a:cs typeface="Consolas" panose="020B0609020204030204" pitchFamily="49" charset="0"/>
              </a:rPr>
              <a:t>@base &lt;http://reference.data.gov.uk/id/&gt;.</a:t>
            </a:r>
          </a:p>
          <a:p>
            <a:endParaRPr lang="en-US" sz="1200" dirty="0">
              <a:solidFill>
                <a:schemeClr val="tx1"/>
              </a:solidFill>
              <a:latin typeface="Consolas" panose="020B0609020204030204" pitchFamily="49" charset="0"/>
              <a:cs typeface="Consolas" panose="020B0609020204030204" pitchFamily="49" charset="0"/>
            </a:endParaRPr>
          </a:p>
          <a:p>
            <a:r>
              <a:rPr lang="en-US" sz="1200" dirty="0">
                <a:solidFill>
                  <a:schemeClr val="tx1"/>
                </a:solidFill>
                <a:latin typeface="Consolas" panose="020B0609020204030204" pitchFamily="49" charset="0"/>
                <a:cs typeface="Consolas" panose="020B0609020204030204" pitchFamily="49" charset="0"/>
              </a:rPr>
              <a:t>&lt;department/co&gt; a </a:t>
            </a:r>
            <a:r>
              <a:rPr lang="en-US" sz="1200" dirty="0" err="1">
                <a:solidFill>
                  <a:schemeClr val="tx1"/>
                </a:solidFill>
                <a:latin typeface="Consolas" panose="020B0609020204030204" pitchFamily="49" charset="0"/>
                <a:cs typeface="Consolas" panose="020B0609020204030204" pitchFamily="49" charset="0"/>
              </a:rPr>
              <a:t>org:Organization</a:t>
            </a:r>
            <a:r>
              <a:rPr lang="en-US" sz="1200" dirty="0">
                <a:solidFill>
                  <a:schemeClr val="tx1"/>
                </a:solidFill>
                <a:latin typeface="Consolas" panose="020B0609020204030204" pitchFamily="49" charset="0"/>
                <a:cs typeface="Consolas" panose="020B0609020204030204" pitchFamily="49" charset="0"/>
              </a:rPr>
              <a:t>, </a:t>
            </a:r>
            <a:r>
              <a:rPr lang="en-US" sz="1200" dirty="0" err="1">
                <a:solidFill>
                  <a:schemeClr val="tx1"/>
                </a:solidFill>
                <a:latin typeface="Consolas" panose="020B0609020204030204" pitchFamily="49" charset="0"/>
                <a:cs typeface="Consolas" panose="020B0609020204030204" pitchFamily="49" charset="0"/>
              </a:rPr>
              <a:t>central-government:Department</a:t>
            </a:r>
            <a:r>
              <a:rPr lang="en-US" sz="1200" dirty="0">
                <a:solidFill>
                  <a:schemeClr val="tx1"/>
                </a:solidFill>
                <a:latin typeface="Consolas" panose="020B0609020204030204" pitchFamily="49" charset="0"/>
                <a:cs typeface="Consolas" panose="020B0609020204030204" pitchFamily="49" charset="0"/>
              </a:rPr>
              <a:t>;</a:t>
            </a:r>
          </a:p>
          <a:p>
            <a:r>
              <a:rPr lang="en-US" sz="1200" dirty="0">
                <a:solidFill>
                  <a:schemeClr val="tx1"/>
                </a:solidFill>
                <a:latin typeface="Consolas" panose="020B0609020204030204" pitchFamily="49" charset="0"/>
                <a:cs typeface="Consolas" panose="020B0609020204030204" pitchFamily="49" charset="0"/>
              </a:rPr>
              <a:t>  </a:t>
            </a:r>
            <a:r>
              <a:rPr lang="en-US" sz="1200" dirty="0" err="1">
                <a:solidFill>
                  <a:schemeClr val="tx1"/>
                </a:solidFill>
                <a:latin typeface="Consolas" panose="020B0609020204030204" pitchFamily="49" charset="0"/>
                <a:cs typeface="Consolas" panose="020B0609020204030204" pitchFamily="49" charset="0"/>
              </a:rPr>
              <a:t>skos:prefLabel</a:t>
            </a:r>
            <a:r>
              <a:rPr lang="en-US" sz="1200" dirty="0">
                <a:solidFill>
                  <a:schemeClr val="tx1"/>
                </a:solidFill>
                <a:latin typeface="Consolas" panose="020B0609020204030204" pitchFamily="49" charset="0"/>
                <a:cs typeface="Consolas" panose="020B0609020204030204" pitchFamily="49" charset="0"/>
              </a:rPr>
              <a:t> "Cabinet Office" ;</a:t>
            </a:r>
          </a:p>
          <a:p>
            <a:r>
              <a:rPr lang="en-US" sz="1200" dirty="0">
                <a:solidFill>
                  <a:schemeClr val="tx1"/>
                </a:solidFill>
                <a:latin typeface="Consolas" panose="020B0609020204030204" pitchFamily="49" charset="0"/>
                <a:cs typeface="Consolas" panose="020B0609020204030204" pitchFamily="49" charset="0"/>
              </a:rPr>
              <a:t>  </a:t>
            </a:r>
            <a:r>
              <a:rPr lang="en-US" sz="1200" dirty="0" err="1">
                <a:solidFill>
                  <a:schemeClr val="tx1"/>
                </a:solidFill>
                <a:latin typeface="Consolas" panose="020B0609020204030204" pitchFamily="49" charset="0"/>
                <a:cs typeface="Consolas" panose="020B0609020204030204" pitchFamily="49" charset="0"/>
              </a:rPr>
              <a:t>org:hasUnit</a:t>
            </a:r>
            <a:r>
              <a:rPr lang="en-US" sz="1200" dirty="0">
                <a:solidFill>
                  <a:schemeClr val="tx1"/>
                </a:solidFill>
                <a:latin typeface="Consolas" panose="020B0609020204030204" pitchFamily="49" charset="0"/>
                <a:cs typeface="Consolas" panose="020B0609020204030204" pitchFamily="49" charset="0"/>
              </a:rPr>
              <a:t> &lt;department/co/unit/cabinet-office-communications&gt; .</a:t>
            </a:r>
          </a:p>
          <a:p>
            <a:r>
              <a:rPr lang="en-US" sz="1200" dirty="0">
                <a:solidFill>
                  <a:schemeClr val="tx1"/>
                </a:solidFill>
                <a:latin typeface="Consolas" panose="020B0609020204030204" pitchFamily="49" charset="0"/>
                <a:cs typeface="Consolas" panose="020B0609020204030204" pitchFamily="49" charset="0"/>
              </a:rPr>
              <a:t>  </a:t>
            </a:r>
          </a:p>
          <a:p>
            <a:r>
              <a:rPr lang="en-US" sz="1200" dirty="0">
                <a:solidFill>
                  <a:schemeClr val="tx1"/>
                </a:solidFill>
                <a:latin typeface="Consolas" panose="020B0609020204030204" pitchFamily="49" charset="0"/>
                <a:cs typeface="Consolas" panose="020B0609020204030204" pitchFamily="49" charset="0"/>
              </a:rPr>
              <a:t>&lt;department/co/unit/cabinet-office-communications&gt; a </a:t>
            </a:r>
            <a:r>
              <a:rPr lang="en-US" sz="1200" dirty="0" err="1">
                <a:solidFill>
                  <a:schemeClr val="tx1"/>
                </a:solidFill>
                <a:latin typeface="Consolas" panose="020B0609020204030204" pitchFamily="49" charset="0"/>
                <a:cs typeface="Consolas" panose="020B0609020204030204" pitchFamily="49" charset="0"/>
              </a:rPr>
              <a:t>org:OrganizationalUnit</a:t>
            </a:r>
            <a:r>
              <a:rPr lang="en-US" sz="1200" dirty="0">
                <a:solidFill>
                  <a:schemeClr val="tx1"/>
                </a:solidFill>
                <a:latin typeface="Consolas" panose="020B0609020204030204" pitchFamily="49" charset="0"/>
                <a:cs typeface="Consolas" panose="020B0609020204030204" pitchFamily="49" charset="0"/>
              </a:rPr>
              <a:t> ;</a:t>
            </a:r>
          </a:p>
          <a:p>
            <a:r>
              <a:rPr lang="en-US" sz="1200" dirty="0">
                <a:solidFill>
                  <a:schemeClr val="tx1"/>
                </a:solidFill>
                <a:latin typeface="Consolas" panose="020B0609020204030204" pitchFamily="49" charset="0"/>
                <a:cs typeface="Consolas" panose="020B0609020204030204" pitchFamily="49" charset="0"/>
              </a:rPr>
              <a:t>  </a:t>
            </a:r>
            <a:r>
              <a:rPr lang="en-US" sz="1200" dirty="0" err="1">
                <a:solidFill>
                  <a:schemeClr val="tx1"/>
                </a:solidFill>
                <a:latin typeface="Consolas" panose="020B0609020204030204" pitchFamily="49" charset="0"/>
                <a:cs typeface="Consolas" panose="020B0609020204030204" pitchFamily="49" charset="0"/>
              </a:rPr>
              <a:t>skos:prefLabel</a:t>
            </a:r>
            <a:r>
              <a:rPr lang="en-US" sz="1200" dirty="0">
                <a:solidFill>
                  <a:schemeClr val="tx1"/>
                </a:solidFill>
                <a:latin typeface="Consolas" panose="020B0609020204030204" pitchFamily="49" charset="0"/>
                <a:cs typeface="Consolas" panose="020B0609020204030204" pitchFamily="49" charset="0"/>
              </a:rPr>
              <a:t> "Cabinet Office Communications" ;</a:t>
            </a:r>
          </a:p>
          <a:p>
            <a:r>
              <a:rPr lang="en-US" sz="1200" dirty="0">
                <a:solidFill>
                  <a:schemeClr val="tx1"/>
                </a:solidFill>
                <a:latin typeface="Consolas" panose="020B0609020204030204" pitchFamily="49" charset="0"/>
                <a:cs typeface="Consolas" panose="020B0609020204030204" pitchFamily="49" charset="0"/>
              </a:rPr>
              <a:t>  </a:t>
            </a:r>
            <a:r>
              <a:rPr lang="en-US" sz="1200" dirty="0" err="1">
                <a:solidFill>
                  <a:schemeClr val="tx1"/>
                </a:solidFill>
                <a:latin typeface="Consolas" panose="020B0609020204030204" pitchFamily="49" charset="0"/>
                <a:cs typeface="Consolas" panose="020B0609020204030204" pitchFamily="49" charset="0"/>
              </a:rPr>
              <a:t>org:unitOf</a:t>
            </a:r>
            <a:r>
              <a:rPr lang="en-US" sz="1200" dirty="0">
                <a:solidFill>
                  <a:schemeClr val="tx1"/>
                </a:solidFill>
                <a:latin typeface="Consolas" panose="020B0609020204030204" pitchFamily="49" charset="0"/>
                <a:cs typeface="Consolas" panose="020B0609020204030204" pitchFamily="49" charset="0"/>
              </a:rPr>
              <a:t>  &lt;department/co&gt; ;</a:t>
            </a:r>
          </a:p>
          <a:p>
            <a:r>
              <a:rPr lang="en-US" sz="1200" dirty="0">
                <a:solidFill>
                  <a:schemeClr val="tx1"/>
                </a:solidFill>
                <a:latin typeface="Consolas" panose="020B0609020204030204" pitchFamily="49" charset="0"/>
                <a:cs typeface="Consolas" panose="020B0609020204030204" pitchFamily="49" charset="0"/>
              </a:rPr>
              <a:t>  </a:t>
            </a:r>
            <a:r>
              <a:rPr lang="en-US" sz="1200" dirty="0" err="1">
                <a:solidFill>
                  <a:schemeClr val="tx1"/>
                </a:solidFill>
                <a:latin typeface="Consolas" panose="020B0609020204030204" pitchFamily="49" charset="0"/>
                <a:cs typeface="Consolas" panose="020B0609020204030204" pitchFamily="49" charset="0"/>
              </a:rPr>
              <a:t>org:hasPost</a:t>
            </a:r>
            <a:r>
              <a:rPr lang="en-US" sz="1200" dirty="0">
                <a:solidFill>
                  <a:schemeClr val="tx1"/>
                </a:solidFill>
                <a:latin typeface="Consolas" panose="020B0609020204030204" pitchFamily="49" charset="0"/>
                <a:cs typeface="Consolas" panose="020B0609020204030204" pitchFamily="49" charset="0"/>
              </a:rPr>
              <a:t> &lt;department/co/post/246&gt; .</a:t>
            </a:r>
          </a:p>
          <a:p>
            <a:endParaRPr lang="en-US" sz="1200" dirty="0">
              <a:solidFill>
                <a:schemeClr val="tx1"/>
              </a:solidFill>
              <a:latin typeface="Consolas" panose="020B0609020204030204" pitchFamily="49" charset="0"/>
              <a:cs typeface="Consolas" panose="020B0609020204030204" pitchFamily="49" charset="0"/>
            </a:endParaRPr>
          </a:p>
          <a:p>
            <a:r>
              <a:rPr lang="en-US" sz="1200" dirty="0">
                <a:solidFill>
                  <a:schemeClr val="tx1"/>
                </a:solidFill>
                <a:latin typeface="Consolas" panose="020B0609020204030204" pitchFamily="49" charset="0"/>
                <a:cs typeface="Consolas" panose="020B0609020204030204" pitchFamily="49" charset="0"/>
              </a:rPr>
              <a:t>&lt;department/co/post/246&gt; a </a:t>
            </a:r>
            <a:r>
              <a:rPr lang="en-US" sz="1200" dirty="0" err="1">
                <a:solidFill>
                  <a:schemeClr val="tx1"/>
                </a:solidFill>
                <a:latin typeface="Consolas" panose="020B0609020204030204" pitchFamily="49" charset="0"/>
                <a:cs typeface="Consolas" panose="020B0609020204030204" pitchFamily="49" charset="0"/>
              </a:rPr>
              <a:t>org:Post</a:t>
            </a:r>
            <a:r>
              <a:rPr lang="en-US" sz="1200" dirty="0">
                <a:solidFill>
                  <a:schemeClr val="tx1"/>
                </a:solidFill>
                <a:latin typeface="Consolas" panose="020B0609020204030204" pitchFamily="49" charset="0"/>
                <a:cs typeface="Consolas" panose="020B0609020204030204" pitchFamily="49" charset="0"/>
              </a:rPr>
              <a:t> ;</a:t>
            </a:r>
          </a:p>
          <a:p>
            <a:r>
              <a:rPr lang="en-US" sz="1200" dirty="0">
                <a:solidFill>
                  <a:schemeClr val="tx1"/>
                </a:solidFill>
                <a:latin typeface="Consolas" panose="020B0609020204030204" pitchFamily="49" charset="0"/>
                <a:cs typeface="Consolas" panose="020B0609020204030204" pitchFamily="49" charset="0"/>
              </a:rPr>
              <a:t>  </a:t>
            </a:r>
            <a:r>
              <a:rPr lang="en-US" sz="1200" dirty="0" err="1">
                <a:solidFill>
                  <a:schemeClr val="tx1"/>
                </a:solidFill>
                <a:latin typeface="Consolas" panose="020B0609020204030204" pitchFamily="49" charset="0"/>
                <a:cs typeface="Consolas" panose="020B0609020204030204" pitchFamily="49" charset="0"/>
              </a:rPr>
              <a:t>skos:prefLabel</a:t>
            </a:r>
            <a:r>
              <a:rPr lang="en-US" sz="1200" dirty="0">
                <a:solidFill>
                  <a:schemeClr val="tx1"/>
                </a:solidFill>
                <a:latin typeface="Consolas" panose="020B0609020204030204" pitchFamily="49" charset="0"/>
                <a:cs typeface="Consolas" panose="020B0609020204030204" pitchFamily="49" charset="0"/>
              </a:rPr>
              <a:t> "Deputy Director, Deputy Prime Minister's Spokesperson" . </a:t>
            </a:r>
          </a:p>
          <a:p>
            <a:r>
              <a:rPr lang="en-US" sz="1200" dirty="0">
                <a:solidFill>
                  <a:schemeClr val="tx1"/>
                </a:solidFill>
                <a:latin typeface="Consolas" panose="020B0609020204030204" pitchFamily="49" charset="0"/>
                <a:cs typeface="Consolas" panose="020B0609020204030204" pitchFamily="49" charset="0"/>
              </a:rPr>
              <a:t>  </a:t>
            </a:r>
            <a:r>
              <a:rPr lang="en-US" sz="1200" dirty="0" err="1">
                <a:solidFill>
                  <a:schemeClr val="tx1"/>
                </a:solidFill>
                <a:latin typeface="Consolas" panose="020B0609020204030204" pitchFamily="49" charset="0"/>
                <a:cs typeface="Consolas" panose="020B0609020204030204" pitchFamily="49" charset="0"/>
              </a:rPr>
              <a:t>org:role</a:t>
            </a:r>
            <a:r>
              <a:rPr lang="en-US" sz="1200" dirty="0">
                <a:solidFill>
                  <a:schemeClr val="tx1"/>
                </a:solidFill>
                <a:latin typeface="Consolas" panose="020B0609020204030204" pitchFamily="49" charset="0"/>
                <a:cs typeface="Consolas" panose="020B0609020204030204" pitchFamily="49" charset="0"/>
              </a:rPr>
              <a:t> &lt;role/deputy-director&gt;;</a:t>
            </a:r>
          </a:p>
          <a:p>
            <a:r>
              <a:rPr lang="en-US" sz="1200" dirty="0">
                <a:solidFill>
                  <a:schemeClr val="tx1"/>
                </a:solidFill>
                <a:latin typeface="Consolas" panose="020B0609020204030204" pitchFamily="49" charset="0"/>
                <a:cs typeface="Consolas" panose="020B0609020204030204" pitchFamily="49" charset="0"/>
              </a:rPr>
              <a:t>  </a:t>
            </a:r>
            <a:r>
              <a:rPr lang="en-US" sz="1200" dirty="0" err="1">
                <a:solidFill>
                  <a:schemeClr val="tx1"/>
                </a:solidFill>
                <a:latin typeface="Consolas" panose="020B0609020204030204" pitchFamily="49" charset="0"/>
                <a:cs typeface="Consolas" panose="020B0609020204030204" pitchFamily="49" charset="0"/>
              </a:rPr>
              <a:t>org:postIn</a:t>
            </a:r>
            <a:r>
              <a:rPr lang="en-US" sz="1200" dirty="0">
                <a:solidFill>
                  <a:schemeClr val="tx1"/>
                </a:solidFill>
                <a:latin typeface="Consolas" panose="020B0609020204030204" pitchFamily="49" charset="0"/>
                <a:cs typeface="Consolas" panose="020B0609020204030204" pitchFamily="49" charset="0"/>
              </a:rPr>
              <a:t> &lt;department/co/unit/cabinet-office-communications&gt; ;</a:t>
            </a:r>
          </a:p>
          <a:p>
            <a:r>
              <a:rPr lang="en-US" sz="1200" dirty="0">
                <a:solidFill>
                  <a:schemeClr val="tx1"/>
                </a:solidFill>
                <a:latin typeface="Consolas" panose="020B0609020204030204" pitchFamily="49" charset="0"/>
                <a:cs typeface="Consolas" panose="020B0609020204030204" pitchFamily="49" charset="0"/>
              </a:rPr>
              <a:t>  </a:t>
            </a:r>
            <a:r>
              <a:rPr lang="en-US" sz="1200" dirty="0" err="1">
                <a:solidFill>
                  <a:schemeClr val="tx1"/>
                </a:solidFill>
                <a:latin typeface="Consolas" panose="020B0609020204030204" pitchFamily="49" charset="0"/>
                <a:cs typeface="Consolas" panose="020B0609020204030204" pitchFamily="49" charset="0"/>
              </a:rPr>
              <a:t>org:heldBy</a:t>
            </a:r>
            <a:r>
              <a:rPr lang="en-US" sz="1200" dirty="0">
                <a:solidFill>
                  <a:schemeClr val="tx1"/>
                </a:solidFill>
                <a:latin typeface="Consolas" panose="020B0609020204030204" pitchFamily="49" charset="0"/>
                <a:cs typeface="Consolas" panose="020B0609020204030204" pitchFamily="49" charset="0"/>
              </a:rPr>
              <a:t> &lt;person/161&gt; . </a:t>
            </a:r>
          </a:p>
          <a:p>
            <a:endParaRPr lang="en-US" sz="1200" dirty="0">
              <a:solidFill>
                <a:schemeClr val="tx1"/>
              </a:solidFill>
              <a:latin typeface="Consolas" panose="020B0609020204030204" pitchFamily="49" charset="0"/>
              <a:cs typeface="Consolas" panose="020B0609020204030204" pitchFamily="49" charset="0"/>
            </a:endParaRPr>
          </a:p>
          <a:p>
            <a:r>
              <a:rPr lang="en-US" sz="1200" dirty="0">
                <a:solidFill>
                  <a:schemeClr val="tx1"/>
                </a:solidFill>
                <a:latin typeface="Consolas" panose="020B0609020204030204" pitchFamily="49" charset="0"/>
                <a:cs typeface="Consolas" panose="020B0609020204030204" pitchFamily="49" charset="0"/>
              </a:rPr>
              <a:t>&lt;role/deputy-director&gt; a </a:t>
            </a:r>
            <a:r>
              <a:rPr lang="en-US" sz="1200" dirty="0" err="1">
                <a:solidFill>
                  <a:schemeClr val="tx1"/>
                </a:solidFill>
                <a:latin typeface="Consolas" panose="020B0609020204030204" pitchFamily="49" charset="0"/>
                <a:cs typeface="Consolas" panose="020B0609020204030204" pitchFamily="49" charset="0"/>
              </a:rPr>
              <a:t>org:Role</a:t>
            </a:r>
            <a:r>
              <a:rPr lang="en-US" sz="1200" dirty="0">
                <a:solidFill>
                  <a:schemeClr val="tx1"/>
                </a:solidFill>
                <a:latin typeface="Consolas" panose="020B0609020204030204" pitchFamily="49" charset="0"/>
                <a:cs typeface="Consolas" panose="020B0609020204030204" pitchFamily="49" charset="0"/>
              </a:rPr>
              <a:t>; </a:t>
            </a:r>
            <a:r>
              <a:rPr lang="en-US" sz="1200" dirty="0" err="1">
                <a:solidFill>
                  <a:schemeClr val="tx1"/>
                </a:solidFill>
                <a:latin typeface="Consolas" panose="020B0609020204030204" pitchFamily="49" charset="0"/>
                <a:cs typeface="Consolas" panose="020B0609020204030204" pitchFamily="49" charset="0"/>
              </a:rPr>
              <a:t>rdfs:label</a:t>
            </a:r>
            <a:r>
              <a:rPr lang="en-US" sz="1200" dirty="0">
                <a:solidFill>
                  <a:schemeClr val="tx1"/>
                </a:solidFill>
                <a:latin typeface="Consolas" panose="020B0609020204030204" pitchFamily="49" charset="0"/>
                <a:cs typeface="Consolas" panose="020B0609020204030204" pitchFamily="49" charset="0"/>
              </a:rPr>
              <a:t> "Deputy Director" .</a:t>
            </a:r>
          </a:p>
          <a:p>
            <a:endParaRPr lang="en-US" sz="1200" dirty="0">
              <a:solidFill>
                <a:schemeClr val="tx1"/>
              </a:solidFill>
              <a:latin typeface="Consolas" panose="020B0609020204030204" pitchFamily="49" charset="0"/>
              <a:cs typeface="Consolas" panose="020B0609020204030204" pitchFamily="49" charset="0"/>
            </a:endParaRPr>
          </a:p>
          <a:p>
            <a:r>
              <a:rPr lang="en-US" sz="1200" dirty="0">
                <a:solidFill>
                  <a:schemeClr val="tx1"/>
                </a:solidFill>
                <a:latin typeface="Consolas" panose="020B0609020204030204" pitchFamily="49" charset="0"/>
                <a:cs typeface="Consolas" panose="020B0609020204030204" pitchFamily="49" charset="0"/>
              </a:rPr>
              <a:t>&lt;person/161&gt; a </a:t>
            </a:r>
            <a:r>
              <a:rPr lang="en-US" sz="1200" dirty="0" err="1">
                <a:solidFill>
                  <a:schemeClr val="tx1"/>
                </a:solidFill>
                <a:latin typeface="Consolas" panose="020B0609020204030204" pitchFamily="49" charset="0"/>
                <a:cs typeface="Consolas" panose="020B0609020204030204" pitchFamily="49" charset="0"/>
              </a:rPr>
              <a:t>foaf:Person</a:t>
            </a:r>
            <a:r>
              <a:rPr lang="en-US" sz="1200" dirty="0">
                <a:solidFill>
                  <a:schemeClr val="tx1"/>
                </a:solidFill>
                <a:latin typeface="Consolas" panose="020B0609020204030204" pitchFamily="49" charset="0"/>
                <a:cs typeface="Consolas" panose="020B0609020204030204" pitchFamily="49" charset="0"/>
              </a:rPr>
              <a:t>; </a:t>
            </a:r>
            <a:r>
              <a:rPr lang="en-US" sz="1200" dirty="0" err="1">
                <a:solidFill>
                  <a:schemeClr val="tx1"/>
                </a:solidFill>
                <a:latin typeface="Consolas" panose="020B0609020204030204" pitchFamily="49" charset="0"/>
                <a:cs typeface="Consolas" panose="020B0609020204030204" pitchFamily="49" charset="0"/>
              </a:rPr>
              <a:t>foaf:name</a:t>
            </a:r>
            <a:r>
              <a:rPr lang="en-US" sz="1200" dirty="0">
                <a:solidFill>
                  <a:schemeClr val="tx1"/>
                </a:solidFill>
                <a:latin typeface="Consolas" panose="020B0609020204030204" pitchFamily="49" charset="0"/>
                <a:cs typeface="Consolas" panose="020B0609020204030204" pitchFamily="49" charset="0"/>
              </a:rPr>
              <a:t> "John Smith".</a:t>
            </a:r>
          </a:p>
          <a:p>
            <a:endParaRPr lang="en-US" sz="1200" dirty="0">
              <a:solidFill>
                <a:schemeClr val="tx1"/>
              </a:solidFill>
              <a:latin typeface="Consolas" panose="020B0609020204030204" pitchFamily="49" charset="0"/>
              <a:cs typeface="Consolas" panose="020B0609020204030204" pitchFamily="49" charset="0"/>
            </a:endParaRPr>
          </a:p>
          <a:p>
            <a:r>
              <a:rPr lang="en-US" sz="1200" dirty="0">
                <a:solidFill>
                  <a:schemeClr val="tx1"/>
                </a:solidFill>
                <a:latin typeface="Consolas" panose="020B0609020204030204" pitchFamily="49" charset="0"/>
                <a:cs typeface="Consolas" panose="020B0609020204030204" pitchFamily="49" charset="0"/>
              </a:rPr>
              <a:t>&lt;person/161/membership/123456&gt; a </a:t>
            </a:r>
            <a:r>
              <a:rPr lang="en-US" sz="1200" dirty="0" err="1">
                <a:solidFill>
                  <a:schemeClr val="tx1"/>
                </a:solidFill>
                <a:latin typeface="Consolas" panose="020B0609020204030204" pitchFamily="49" charset="0"/>
                <a:cs typeface="Consolas" panose="020B0609020204030204" pitchFamily="49" charset="0"/>
              </a:rPr>
              <a:t>org:Membership</a:t>
            </a:r>
            <a:r>
              <a:rPr lang="en-US" sz="1200" dirty="0">
                <a:solidFill>
                  <a:schemeClr val="tx1"/>
                </a:solidFill>
                <a:latin typeface="Consolas" panose="020B0609020204030204" pitchFamily="49" charset="0"/>
                <a:cs typeface="Consolas" panose="020B0609020204030204" pitchFamily="49" charset="0"/>
              </a:rPr>
              <a:t>;</a:t>
            </a:r>
          </a:p>
          <a:p>
            <a:r>
              <a:rPr lang="en-US" sz="1200" dirty="0">
                <a:solidFill>
                  <a:schemeClr val="tx1"/>
                </a:solidFill>
                <a:latin typeface="Consolas" panose="020B0609020204030204" pitchFamily="49" charset="0"/>
                <a:cs typeface="Consolas" panose="020B0609020204030204" pitchFamily="49" charset="0"/>
              </a:rPr>
              <a:t>  </a:t>
            </a:r>
            <a:r>
              <a:rPr lang="en-US" sz="1200" dirty="0" err="1">
                <a:solidFill>
                  <a:schemeClr val="tx1"/>
                </a:solidFill>
                <a:latin typeface="Consolas" panose="020B0609020204030204" pitchFamily="49" charset="0"/>
                <a:cs typeface="Consolas" panose="020B0609020204030204" pitchFamily="49" charset="0"/>
              </a:rPr>
              <a:t>org:member</a:t>
            </a:r>
            <a:r>
              <a:rPr lang="en-US" sz="1200" dirty="0">
                <a:solidFill>
                  <a:schemeClr val="tx1"/>
                </a:solidFill>
                <a:latin typeface="Consolas" panose="020B0609020204030204" pitchFamily="49" charset="0"/>
                <a:cs typeface="Consolas" panose="020B0609020204030204" pitchFamily="49" charset="0"/>
              </a:rPr>
              <a:t> &lt;person/161&gt;;</a:t>
            </a:r>
          </a:p>
          <a:p>
            <a:r>
              <a:rPr lang="en-US" sz="1200" dirty="0">
                <a:solidFill>
                  <a:schemeClr val="tx1"/>
                </a:solidFill>
                <a:latin typeface="Consolas" panose="020B0609020204030204" pitchFamily="49" charset="0"/>
                <a:cs typeface="Consolas" panose="020B0609020204030204" pitchFamily="49" charset="0"/>
              </a:rPr>
              <a:t>  </a:t>
            </a:r>
            <a:r>
              <a:rPr lang="en-US" sz="1200" dirty="0" err="1">
                <a:solidFill>
                  <a:schemeClr val="tx1"/>
                </a:solidFill>
                <a:latin typeface="Consolas" panose="020B0609020204030204" pitchFamily="49" charset="0"/>
                <a:cs typeface="Consolas" panose="020B0609020204030204" pitchFamily="49" charset="0"/>
              </a:rPr>
              <a:t>org:organization</a:t>
            </a:r>
            <a:r>
              <a:rPr lang="en-US" sz="1200" dirty="0">
                <a:solidFill>
                  <a:schemeClr val="tx1"/>
                </a:solidFill>
                <a:latin typeface="Consolas" panose="020B0609020204030204" pitchFamily="49" charset="0"/>
                <a:cs typeface="Consolas" panose="020B0609020204030204" pitchFamily="49" charset="0"/>
              </a:rPr>
              <a:t> &lt;department/co/unit/cabinet-office-communications&gt;;</a:t>
            </a:r>
          </a:p>
          <a:p>
            <a:r>
              <a:rPr lang="en-US" sz="1200" dirty="0">
                <a:solidFill>
                  <a:schemeClr val="tx1"/>
                </a:solidFill>
                <a:latin typeface="Consolas" panose="020B0609020204030204" pitchFamily="49" charset="0"/>
                <a:cs typeface="Consolas" panose="020B0609020204030204" pitchFamily="49" charset="0"/>
              </a:rPr>
              <a:t>  </a:t>
            </a:r>
            <a:r>
              <a:rPr lang="en-US" sz="1200" dirty="0" err="1">
                <a:solidFill>
                  <a:schemeClr val="tx1"/>
                </a:solidFill>
                <a:latin typeface="Consolas" panose="020B0609020204030204" pitchFamily="49" charset="0"/>
                <a:cs typeface="Consolas" panose="020B0609020204030204" pitchFamily="49" charset="0"/>
              </a:rPr>
              <a:t>org:role</a:t>
            </a:r>
            <a:r>
              <a:rPr lang="en-US" sz="1200" dirty="0">
                <a:solidFill>
                  <a:schemeClr val="tx1"/>
                </a:solidFill>
                <a:latin typeface="Consolas" panose="020B0609020204030204" pitchFamily="49" charset="0"/>
                <a:cs typeface="Consolas" panose="020B0609020204030204" pitchFamily="49" charset="0"/>
              </a:rPr>
              <a:t> &lt;role/deputy-director&gt;;</a:t>
            </a:r>
          </a:p>
          <a:p>
            <a:r>
              <a:rPr lang="en-US" sz="1200" dirty="0">
                <a:solidFill>
                  <a:schemeClr val="tx1"/>
                </a:solidFill>
                <a:latin typeface="Consolas" panose="020B0609020204030204" pitchFamily="49" charset="0"/>
                <a:cs typeface="Consolas" panose="020B0609020204030204" pitchFamily="49" charset="0"/>
              </a:rPr>
              <a:t>  </a:t>
            </a:r>
            <a:r>
              <a:rPr lang="en-US" sz="1200" dirty="0" err="1">
                <a:solidFill>
                  <a:schemeClr val="tx1"/>
                </a:solidFill>
                <a:latin typeface="Consolas" panose="020B0609020204030204" pitchFamily="49" charset="0"/>
                <a:cs typeface="Consolas" panose="020B0609020204030204" pitchFamily="49" charset="0"/>
              </a:rPr>
              <a:t>org:memberDuring</a:t>
            </a:r>
            <a:r>
              <a:rPr lang="en-US" sz="1200" dirty="0">
                <a:solidFill>
                  <a:schemeClr val="tx1"/>
                </a:solidFill>
                <a:latin typeface="Consolas" panose="020B0609020204030204" pitchFamily="49" charset="0"/>
                <a:cs typeface="Consolas" panose="020B0609020204030204" pitchFamily="49" charset="0"/>
              </a:rPr>
              <a:t> [a </a:t>
            </a:r>
            <a:r>
              <a:rPr lang="en-US" sz="1200" dirty="0" err="1">
                <a:solidFill>
                  <a:schemeClr val="tx1"/>
                </a:solidFill>
                <a:latin typeface="Consolas" panose="020B0609020204030204" pitchFamily="49" charset="0"/>
                <a:cs typeface="Consolas" panose="020B0609020204030204" pitchFamily="49" charset="0"/>
              </a:rPr>
              <a:t>owlTime:Interval</a:t>
            </a:r>
            <a:r>
              <a:rPr lang="en-US" sz="1200" dirty="0">
                <a:solidFill>
                  <a:schemeClr val="tx1"/>
                </a:solidFill>
                <a:latin typeface="Consolas" panose="020B0609020204030204" pitchFamily="49" charset="0"/>
                <a:cs typeface="Consolas" panose="020B0609020204030204" pitchFamily="49" charset="0"/>
              </a:rPr>
              <a:t>; </a:t>
            </a:r>
            <a:r>
              <a:rPr lang="en-US" sz="1200" dirty="0" err="1">
                <a:solidFill>
                  <a:schemeClr val="tx1"/>
                </a:solidFill>
                <a:latin typeface="Consolas" panose="020B0609020204030204" pitchFamily="49" charset="0"/>
                <a:cs typeface="Consolas" panose="020B0609020204030204" pitchFamily="49" charset="0"/>
              </a:rPr>
              <a:t>owlTime:hasBeginning</a:t>
            </a:r>
            <a:r>
              <a:rPr lang="en-US" sz="1200" dirty="0">
                <a:solidFill>
                  <a:schemeClr val="tx1"/>
                </a:solidFill>
                <a:latin typeface="Consolas" panose="020B0609020204030204" pitchFamily="49" charset="0"/>
                <a:cs typeface="Consolas" panose="020B0609020204030204" pitchFamily="49" charset="0"/>
              </a:rPr>
              <a:t> [</a:t>
            </a:r>
          </a:p>
          <a:p>
            <a:r>
              <a:rPr lang="en-US" sz="1200" dirty="0">
                <a:solidFill>
                  <a:schemeClr val="tx1"/>
                </a:solidFill>
                <a:latin typeface="Consolas" panose="020B0609020204030204" pitchFamily="49" charset="0"/>
                <a:cs typeface="Consolas" panose="020B0609020204030204" pitchFamily="49" charset="0"/>
              </a:rPr>
              <a:t>            </a:t>
            </a:r>
            <a:r>
              <a:rPr lang="en-US" sz="1200" dirty="0" err="1">
                <a:solidFill>
                  <a:schemeClr val="tx1"/>
                </a:solidFill>
                <a:latin typeface="Consolas" panose="020B0609020204030204" pitchFamily="49" charset="0"/>
                <a:cs typeface="Consolas" panose="020B0609020204030204" pitchFamily="49" charset="0"/>
              </a:rPr>
              <a:t>owlTime:inXSDDateTime</a:t>
            </a:r>
            <a:r>
              <a:rPr lang="en-US" sz="1200" dirty="0">
                <a:solidFill>
                  <a:schemeClr val="tx1"/>
                </a:solidFill>
                <a:latin typeface="Consolas" panose="020B0609020204030204" pitchFamily="49" charset="0"/>
                <a:cs typeface="Consolas" panose="020B0609020204030204" pitchFamily="49" charset="0"/>
              </a:rPr>
              <a:t> "2009-11-01T09:00:00Z"^^</a:t>
            </a:r>
            <a:r>
              <a:rPr lang="en-US" sz="1200" dirty="0" err="1">
                <a:solidFill>
                  <a:schemeClr val="tx1"/>
                </a:solidFill>
                <a:latin typeface="Consolas" panose="020B0609020204030204" pitchFamily="49" charset="0"/>
                <a:cs typeface="Consolas" panose="020B0609020204030204" pitchFamily="49" charset="0"/>
              </a:rPr>
              <a:t>xsd:dateTime</a:t>
            </a:r>
            <a:r>
              <a:rPr lang="en-US" sz="1200" dirty="0">
                <a:solidFill>
                  <a:schemeClr val="tx1"/>
                </a:solidFill>
                <a:latin typeface="Consolas" panose="020B0609020204030204" pitchFamily="49" charset="0"/>
                <a:cs typeface="Consolas" panose="020B0609020204030204" pitchFamily="49" charset="0"/>
              </a:rPr>
              <a:t>]] .</a:t>
            </a:r>
          </a:p>
        </p:txBody>
      </p:sp>
    </p:spTree>
    <p:extLst>
      <p:ext uri="{BB962C8B-B14F-4D97-AF65-F5344CB8AC3E}">
        <p14:creationId xmlns:p14="http://schemas.microsoft.com/office/powerpoint/2010/main" val="6466838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C0AE8-A584-4378-8401-FED73C0EE50E}"/>
              </a:ext>
            </a:extLst>
          </p:cNvPr>
          <p:cNvSpPr>
            <a:spLocks noGrp="1"/>
          </p:cNvSpPr>
          <p:nvPr>
            <p:ph type="title"/>
          </p:nvPr>
        </p:nvSpPr>
        <p:spPr/>
        <p:txBody>
          <a:bodyPr/>
          <a:lstStyle/>
          <a:p>
            <a:r>
              <a:rPr lang="en-US" dirty="0"/>
              <a:t>Registered Organization Ontology</a:t>
            </a:r>
          </a:p>
        </p:txBody>
      </p:sp>
      <p:sp>
        <p:nvSpPr>
          <p:cNvPr id="3" name="Content Placeholder 2">
            <a:extLst>
              <a:ext uri="{FF2B5EF4-FFF2-40B4-BE49-F238E27FC236}">
                <a16:creationId xmlns:a16="http://schemas.microsoft.com/office/drawing/2014/main" id="{8BC43BD9-B557-41E3-913B-F8C2EC2DF979}"/>
              </a:ext>
            </a:extLst>
          </p:cNvPr>
          <p:cNvSpPr>
            <a:spLocks noGrp="1"/>
          </p:cNvSpPr>
          <p:nvPr>
            <p:ph idx="1"/>
          </p:nvPr>
        </p:nvSpPr>
        <p:spPr/>
        <p:txBody>
          <a:bodyPr/>
          <a:lstStyle/>
          <a:p>
            <a:r>
              <a:rPr lang="en-US" dirty="0"/>
              <a:t>Profile of the Organization Ontology for describing organizations that have gained legal entity status through a formal registration process, typically in a national or regional register.</a:t>
            </a:r>
          </a:p>
          <a:p>
            <a:r>
              <a:rPr lang="en-US" dirty="0"/>
              <a:t>Classes</a:t>
            </a:r>
          </a:p>
          <a:p>
            <a:pPr lvl="1"/>
            <a:r>
              <a:rPr lang="en-US" dirty="0" err="1"/>
              <a:t>rov:RegisteredOrganization</a:t>
            </a:r>
            <a:endParaRPr lang="en-US" dirty="0"/>
          </a:p>
          <a:p>
            <a:r>
              <a:rPr lang="en-US" dirty="0"/>
              <a:t>Properties</a:t>
            </a:r>
          </a:p>
          <a:p>
            <a:pPr lvl="1"/>
            <a:r>
              <a:rPr lang="en-US" dirty="0" err="1"/>
              <a:t>rov:legalName</a:t>
            </a:r>
            <a:r>
              <a:rPr lang="en-US" dirty="0"/>
              <a:t>  </a:t>
            </a:r>
          </a:p>
          <a:p>
            <a:pPr lvl="1"/>
            <a:r>
              <a:rPr lang="en-US" dirty="0" err="1"/>
              <a:t>skos:altLabel</a:t>
            </a:r>
            <a:r>
              <a:rPr lang="en-US" dirty="0"/>
              <a:t>  </a:t>
            </a:r>
          </a:p>
          <a:p>
            <a:pPr lvl="1"/>
            <a:r>
              <a:rPr lang="en-US" dirty="0" err="1"/>
              <a:t>rov:orgType</a:t>
            </a:r>
            <a:r>
              <a:rPr lang="en-US" dirty="0"/>
              <a:t>  </a:t>
            </a:r>
          </a:p>
          <a:p>
            <a:pPr lvl="1"/>
            <a:r>
              <a:rPr lang="en-US" dirty="0" err="1"/>
              <a:t>rov:orgStatus</a:t>
            </a:r>
            <a:r>
              <a:rPr lang="en-US" dirty="0"/>
              <a:t>  </a:t>
            </a:r>
          </a:p>
          <a:p>
            <a:pPr lvl="1"/>
            <a:r>
              <a:rPr lang="en-US" dirty="0" err="1"/>
              <a:t>rov:orgActivity</a:t>
            </a:r>
            <a:r>
              <a:rPr lang="en-US" dirty="0"/>
              <a:t>  </a:t>
            </a:r>
          </a:p>
          <a:p>
            <a:pPr lvl="1"/>
            <a:r>
              <a:rPr lang="en-US" dirty="0" err="1"/>
              <a:t>rov:registration</a:t>
            </a:r>
            <a:r>
              <a:rPr lang="en-US" dirty="0"/>
              <a:t>  </a:t>
            </a:r>
          </a:p>
          <a:p>
            <a:pPr lvl="1"/>
            <a:r>
              <a:rPr lang="en-US" dirty="0" err="1"/>
              <a:t>rov:hasRegisteredOrganization</a:t>
            </a:r>
            <a:endParaRPr lang="en-US" dirty="0"/>
          </a:p>
        </p:txBody>
      </p:sp>
      <p:sp>
        <p:nvSpPr>
          <p:cNvPr id="4" name="Slide Number Placeholder 3">
            <a:extLst>
              <a:ext uri="{FF2B5EF4-FFF2-40B4-BE49-F238E27FC236}">
                <a16:creationId xmlns:a16="http://schemas.microsoft.com/office/drawing/2014/main" id="{541E7FEE-1047-4754-B200-3650978508E4}"/>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58</a:t>
            </a:fld>
            <a:endParaRPr lang="en-GB"/>
          </a:p>
        </p:txBody>
      </p:sp>
      <p:pic>
        <p:nvPicPr>
          <p:cNvPr id="6" name="Picture 5">
            <a:extLst>
              <a:ext uri="{FF2B5EF4-FFF2-40B4-BE49-F238E27FC236}">
                <a16:creationId xmlns:a16="http://schemas.microsoft.com/office/drawing/2014/main" id="{52EF8887-EF2F-4A02-89E4-FB6BACAE0C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4452" y="2240718"/>
            <a:ext cx="4210633" cy="3924586"/>
          </a:xfrm>
          <a:prstGeom prst="rect">
            <a:avLst/>
          </a:prstGeom>
        </p:spPr>
      </p:pic>
    </p:spTree>
    <p:extLst>
      <p:ext uri="{BB962C8B-B14F-4D97-AF65-F5344CB8AC3E}">
        <p14:creationId xmlns:p14="http://schemas.microsoft.com/office/powerpoint/2010/main" val="31500691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A9EAE-0BE5-426F-A7A1-DCCA2166D34B}"/>
              </a:ext>
            </a:extLst>
          </p:cNvPr>
          <p:cNvSpPr>
            <a:spLocks noGrp="1"/>
          </p:cNvSpPr>
          <p:nvPr>
            <p:ph type="title"/>
          </p:nvPr>
        </p:nvSpPr>
        <p:spPr/>
        <p:txBody>
          <a:bodyPr/>
          <a:lstStyle/>
          <a:p>
            <a:r>
              <a:rPr lang="en-US" dirty="0" err="1"/>
              <a:t>RegOrg</a:t>
            </a:r>
            <a:r>
              <a:rPr lang="en-US" dirty="0"/>
              <a:t> Example</a:t>
            </a:r>
          </a:p>
        </p:txBody>
      </p:sp>
      <p:sp>
        <p:nvSpPr>
          <p:cNvPr id="3" name="Content Placeholder 2">
            <a:extLst>
              <a:ext uri="{FF2B5EF4-FFF2-40B4-BE49-F238E27FC236}">
                <a16:creationId xmlns:a16="http://schemas.microsoft.com/office/drawing/2014/main" id="{500FD758-A926-40DC-879E-A35C3C3FDEB6}"/>
              </a:ext>
            </a:extLst>
          </p:cNvPr>
          <p:cNvSpPr>
            <a:spLocks noGrp="1"/>
          </p:cNvSpPr>
          <p:nvPr>
            <p:ph idx="1"/>
          </p:nvPr>
        </p:nvSpPr>
        <p:spPr>
          <a:xfrm>
            <a:off x="189756" y="1196975"/>
            <a:ext cx="3862765" cy="4752305"/>
          </a:xfrm>
        </p:spPr>
        <p:txBody>
          <a:bodyPr/>
          <a:lstStyle/>
          <a:p>
            <a:r>
              <a:rPr lang="en-US" dirty="0"/>
              <a:t>Description of a company</a:t>
            </a:r>
          </a:p>
          <a:p>
            <a:pPr lvl="1"/>
            <a:r>
              <a:rPr lang="en-US" dirty="0"/>
              <a:t>a description of the organization;</a:t>
            </a:r>
          </a:p>
          <a:p>
            <a:pPr lvl="1"/>
            <a:r>
              <a:rPr lang="en-US" dirty="0"/>
              <a:t>a legal identifier</a:t>
            </a:r>
          </a:p>
          <a:p>
            <a:pPr lvl="1"/>
            <a:r>
              <a:rPr lang="en-US" dirty="0"/>
              <a:t>a further identifier (Open Corporates).</a:t>
            </a:r>
          </a:p>
          <a:p>
            <a:endParaRPr lang="en-US" dirty="0"/>
          </a:p>
        </p:txBody>
      </p:sp>
      <p:sp>
        <p:nvSpPr>
          <p:cNvPr id="4" name="Slide Number Placeholder 3">
            <a:extLst>
              <a:ext uri="{FF2B5EF4-FFF2-40B4-BE49-F238E27FC236}">
                <a16:creationId xmlns:a16="http://schemas.microsoft.com/office/drawing/2014/main" id="{1BC84486-33E2-490C-ADFB-0A371158D281}"/>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59</a:t>
            </a:fld>
            <a:endParaRPr lang="en-GB"/>
          </a:p>
        </p:txBody>
      </p:sp>
      <p:sp>
        <p:nvSpPr>
          <p:cNvPr id="5" name="TextBox 4">
            <a:extLst>
              <a:ext uri="{FF2B5EF4-FFF2-40B4-BE49-F238E27FC236}">
                <a16:creationId xmlns:a16="http://schemas.microsoft.com/office/drawing/2014/main" id="{2F09384C-9130-4792-9DC0-997F56988864}"/>
              </a:ext>
            </a:extLst>
          </p:cNvPr>
          <p:cNvSpPr txBox="1"/>
          <p:nvPr/>
        </p:nvSpPr>
        <p:spPr>
          <a:xfrm>
            <a:off x="5302324" y="1327694"/>
            <a:ext cx="6647380" cy="4339650"/>
          </a:xfrm>
          <a:prstGeom prst="rect">
            <a:avLst/>
          </a:prstGeom>
          <a:noFill/>
        </p:spPr>
        <p:txBody>
          <a:bodyPr wrap="square" rtlCol="0">
            <a:spAutoFit/>
          </a:bodyPr>
          <a:lstStyle/>
          <a:p>
            <a:r>
              <a:rPr lang="en-US" sz="1200" dirty="0">
                <a:solidFill>
                  <a:schemeClr val="tx1"/>
                </a:solidFill>
                <a:latin typeface="Consolas" panose="020B0609020204030204" pitchFamily="49" charset="0"/>
                <a:cs typeface="Consolas" panose="020B0609020204030204" pitchFamily="49" charset="0"/>
              </a:rPr>
              <a:t>  &lt;http://business.data.gov.uk/id/company/04285910&gt;</a:t>
            </a:r>
          </a:p>
          <a:p>
            <a:r>
              <a:rPr lang="en-US" sz="1200" dirty="0">
                <a:solidFill>
                  <a:schemeClr val="tx1"/>
                </a:solidFill>
                <a:latin typeface="Consolas" panose="020B0609020204030204" pitchFamily="49" charset="0"/>
                <a:cs typeface="Consolas" panose="020B0609020204030204" pitchFamily="49" charset="0"/>
              </a:rPr>
              <a:t>    a </a:t>
            </a:r>
            <a:r>
              <a:rPr lang="en-US" sz="1200" dirty="0" err="1">
                <a:solidFill>
                  <a:schemeClr val="tx1"/>
                </a:solidFill>
                <a:latin typeface="Consolas" panose="020B0609020204030204" pitchFamily="49" charset="0"/>
                <a:cs typeface="Consolas" panose="020B0609020204030204" pitchFamily="49" charset="0"/>
              </a:rPr>
              <a:t>rov:RegisteredOrganization</a:t>
            </a:r>
            <a:r>
              <a:rPr lang="en-US" sz="1200" dirty="0">
                <a:solidFill>
                  <a:schemeClr val="tx1"/>
                </a:solidFill>
                <a:latin typeface="Consolas" panose="020B0609020204030204" pitchFamily="49" charset="0"/>
                <a:cs typeface="Consolas" panose="020B0609020204030204" pitchFamily="49" charset="0"/>
              </a:rPr>
              <a:t> ;</a:t>
            </a:r>
          </a:p>
          <a:p>
            <a:r>
              <a:rPr lang="en-US" sz="1200" dirty="0">
                <a:solidFill>
                  <a:schemeClr val="tx1"/>
                </a:solidFill>
                <a:latin typeface="Consolas" panose="020B0609020204030204" pitchFamily="49" charset="0"/>
                <a:cs typeface="Consolas" panose="020B0609020204030204" pitchFamily="49" charset="0"/>
              </a:rPr>
              <a:t>    </a:t>
            </a:r>
            <a:r>
              <a:rPr lang="en-US" sz="1200" dirty="0" err="1">
                <a:solidFill>
                  <a:schemeClr val="tx1"/>
                </a:solidFill>
                <a:latin typeface="Consolas" panose="020B0609020204030204" pitchFamily="49" charset="0"/>
                <a:cs typeface="Consolas" panose="020B0609020204030204" pitchFamily="49" charset="0"/>
              </a:rPr>
              <a:t>rov:legalName</a:t>
            </a:r>
            <a:r>
              <a:rPr lang="en-US" sz="1200" dirty="0">
                <a:solidFill>
                  <a:schemeClr val="tx1"/>
                </a:solidFill>
                <a:latin typeface="Consolas" panose="020B0609020204030204" pitchFamily="49" charset="0"/>
                <a:cs typeface="Consolas" panose="020B0609020204030204" pitchFamily="49" charset="0"/>
              </a:rPr>
              <a:t> "Apple Binding Ltd" ;</a:t>
            </a:r>
          </a:p>
          <a:p>
            <a:r>
              <a:rPr lang="en-US" sz="1200" dirty="0">
                <a:solidFill>
                  <a:schemeClr val="tx1"/>
                </a:solidFill>
                <a:latin typeface="Consolas" panose="020B0609020204030204" pitchFamily="49" charset="0"/>
                <a:cs typeface="Consolas" panose="020B0609020204030204" pitchFamily="49" charset="0"/>
              </a:rPr>
              <a:t>    </a:t>
            </a:r>
            <a:r>
              <a:rPr lang="en-US" sz="1200" dirty="0" err="1">
                <a:solidFill>
                  <a:schemeClr val="tx1"/>
                </a:solidFill>
                <a:latin typeface="Consolas" panose="020B0609020204030204" pitchFamily="49" charset="0"/>
                <a:cs typeface="Consolas" panose="020B0609020204030204" pitchFamily="49" charset="0"/>
              </a:rPr>
              <a:t>rov:orgStatus</a:t>
            </a:r>
            <a:r>
              <a:rPr lang="en-US" sz="1200" dirty="0">
                <a:solidFill>
                  <a:schemeClr val="tx1"/>
                </a:solidFill>
                <a:latin typeface="Consolas" panose="020B0609020204030204" pitchFamily="49" charset="0"/>
                <a:cs typeface="Consolas" panose="020B0609020204030204" pitchFamily="49" charset="0"/>
              </a:rPr>
              <a:t> &lt;http://example.com/ref/status/NormalActivity&gt; ;</a:t>
            </a:r>
          </a:p>
          <a:p>
            <a:r>
              <a:rPr lang="en-US" sz="1200" dirty="0">
                <a:solidFill>
                  <a:schemeClr val="tx1"/>
                </a:solidFill>
                <a:latin typeface="Consolas" panose="020B0609020204030204" pitchFamily="49" charset="0"/>
                <a:cs typeface="Consolas" panose="020B0609020204030204" pitchFamily="49" charset="0"/>
              </a:rPr>
              <a:t>    </a:t>
            </a:r>
            <a:r>
              <a:rPr lang="en-US" sz="1200" dirty="0" err="1">
                <a:solidFill>
                  <a:schemeClr val="tx1"/>
                </a:solidFill>
                <a:latin typeface="Consolas" panose="020B0609020204030204" pitchFamily="49" charset="0"/>
                <a:cs typeface="Consolas" panose="020B0609020204030204" pitchFamily="49" charset="0"/>
              </a:rPr>
              <a:t>rov:orgType</a:t>
            </a:r>
            <a:r>
              <a:rPr lang="en-US" sz="1200" dirty="0">
                <a:solidFill>
                  <a:schemeClr val="tx1"/>
                </a:solidFill>
                <a:latin typeface="Consolas" panose="020B0609020204030204" pitchFamily="49" charset="0"/>
                <a:cs typeface="Consolas" panose="020B0609020204030204" pitchFamily="49" charset="0"/>
              </a:rPr>
              <a:t> &lt;http://example.com/ref/type/Plc&gt; ;</a:t>
            </a:r>
          </a:p>
          <a:p>
            <a:r>
              <a:rPr lang="en-US" sz="1200" dirty="0">
                <a:solidFill>
                  <a:schemeClr val="tx1"/>
                </a:solidFill>
                <a:latin typeface="Consolas" panose="020B0609020204030204" pitchFamily="49" charset="0"/>
                <a:cs typeface="Consolas" panose="020B0609020204030204" pitchFamily="49" charset="0"/>
              </a:rPr>
              <a:t>    </a:t>
            </a:r>
            <a:r>
              <a:rPr lang="en-US" sz="1200" dirty="0" err="1">
                <a:solidFill>
                  <a:schemeClr val="tx1"/>
                </a:solidFill>
                <a:latin typeface="Consolas" panose="020B0609020204030204" pitchFamily="49" charset="0"/>
                <a:cs typeface="Consolas" panose="020B0609020204030204" pitchFamily="49" charset="0"/>
              </a:rPr>
              <a:t>rov:orgActivity</a:t>
            </a:r>
            <a:r>
              <a:rPr lang="en-US" sz="1200" dirty="0">
                <a:solidFill>
                  <a:schemeClr val="tx1"/>
                </a:solidFill>
                <a:latin typeface="Consolas" panose="020B0609020204030204" pitchFamily="49" charset="0"/>
                <a:cs typeface="Consolas" panose="020B0609020204030204" pitchFamily="49" charset="0"/>
              </a:rPr>
              <a:t> &lt;http://example.com/ref/NACE/2/C/18/01/02&gt; ;</a:t>
            </a:r>
          </a:p>
          <a:p>
            <a:r>
              <a:rPr lang="en-US" sz="1200" dirty="0">
                <a:solidFill>
                  <a:schemeClr val="tx1"/>
                </a:solidFill>
                <a:latin typeface="Consolas" panose="020B0609020204030204" pitchFamily="49" charset="0"/>
                <a:cs typeface="Consolas" panose="020B0609020204030204" pitchFamily="49" charset="0"/>
              </a:rPr>
              <a:t>    </a:t>
            </a:r>
            <a:r>
              <a:rPr lang="en-US" sz="1200" dirty="0" err="1">
                <a:solidFill>
                  <a:schemeClr val="tx1"/>
                </a:solidFill>
                <a:latin typeface="Consolas" panose="020B0609020204030204" pitchFamily="49" charset="0"/>
                <a:cs typeface="Consolas" panose="020B0609020204030204" pitchFamily="49" charset="0"/>
              </a:rPr>
              <a:t>rov:orgActivity</a:t>
            </a:r>
            <a:r>
              <a:rPr lang="en-US" sz="1200" dirty="0">
                <a:solidFill>
                  <a:schemeClr val="tx1"/>
                </a:solidFill>
                <a:latin typeface="Consolas" panose="020B0609020204030204" pitchFamily="49" charset="0"/>
                <a:cs typeface="Consolas" panose="020B0609020204030204" pitchFamily="49" charset="0"/>
              </a:rPr>
              <a:t> &lt;http://example.com/ref/NACE/2/C/18/01/04&gt; ;</a:t>
            </a:r>
          </a:p>
          <a:p>
            <a:r>
              <a:rPr lang="en-US" sz="1200" dirty="0">
                <a:solidFill>
                  <a:schemeClr val="tx1"/>
                </a:solidFill>
                <a:latin typeface="Consolas" panose="020B0609020204030204" pitchFamily="49" charset="0"/>
                <a:cs typeface="Consolas" panose="020B0609020204030204" pitchFamily="49" charset="0"/>
              </a:rPr>
              <a:t>    </a:t>
            </a:r>
            <a:r>
              <a:rPr lang="en-US" sz="1200" dirty="0" err="1">
                <a:solidFill>
                  <a:schemeClr val="tx1"/>
                </a:solidFill>
                <a:latin typeface="Consolas" panose="020B0609020204030204" pitchFamily="49" charset="0"/>
                <a:cs typeface="Consolas" panose="020B0609020204030204" pitchFamily="49" charset="0"/>
              </a:rPr>
              <a:t>rov:registration</a:t>
            </a:r>
            <a:r>
              <a:rPr lang="en-US" sz="1200" dirty="0">
                <a:solidFill>
                  <a:schemeClr val="tx1"/>
                </a:solidFill>
                <a:latin typeface="Consolas" panose="020B0609020204030204" pitchFamily="49" charset="0"/>
                <a:cs typeface="Consolas" panose="020B0609020204030204" pitchFamily="49" charset="0"/>
              </a:rPr>
              <a:t> &lt;http://example.com/id/li04285910&gt; ;</a:t>
            </a:r>
          </a:p>
          <a:p>
            <a:r>
              <a:rPr lang="en-US" sz="1200" dirty="0">
                <a:solidFill>
                  <a:schemeClr val="tx1"/>
                </a:solidFill>
                <a:latin typeface="Consolas" panose="020B0609020204030204" pitchFamily="49" charset="0"/>
                <a:cs typeface="Consolas" panose="020B0609020204030204" pitchFamily="49" charset="0"/>
              </a:rPr>
              <a:t>    </a:t>
            </a:r>
            <a:r>
              <a:rPr lang="en-US" sz="1200" dirty="0" err="1">
                <a:solidFill>
                  <a:schemeClr val="tx1"/>
                </a:solidFill>
                <a:latin typeface="Consolas" panose="020B0609020204030204" pitchFamily="49" charset="0"/>
                <a:cs typeface="Consolas" panose="020B0609020204030204" pitchFamily="49" charset="0"/>
              </a:rPr>
              <a:t>adms:identifier</a:t>
            </a:r>
            <a:r>
              <a:rPr lang="en-US" sz="1200" dirty="0">
                <a:solidFill>
                  <a:schemeClr val="tx1"/>
                </a:solidFill>
                <a:latin typeface="Consolas" panose="020B0609020204030204" pitchFamily="49" charset="0"/>
                <a:cs typeface="Consolas" panose="020B0609020204030204" pitchFamily="49" charset="0"/>
              </a:rPr>
              <a:t> &lt;http://example.com/id/oc04285910&gt; ;</a:t>
            </a:r>
          </a:p>
          <a:p>
            <a:r>
              <a:rPr lang="en-US" sz="1200" dirty="0">
                <a:solidFill>
                  <a:schemeClr val="tx1"/>
                </a:solidFill>
                <a:latin typeface="Consolas" panose="020B0609020204030204" pitchFamily="49" charset="0"/>
                <a:cs typeface="Consolas" panose="020B0609020204030204" pitchFamily="49" charset="0"/>
              </a:rPr>
              <a:t>    </a:t>
            </a:r>
            <a:r>
              <a:rPr lang="en-US" sz="1200" dirty="0" err="1">
                <a:solidFill>
                  <a:schemeClr val="tx1"/>
                </a:solidFill>
                <a:latin typeface="Consolas" panose="020B0609020204030204" pitchFamily="49" charset="0"/>
                <a:cs typeface="Consolas" panose="020B0609020204030204" pitchFamily="49" charset="0"/>
              </a:rPr>
              <a:t>org:registeredSite</a:t>
            </a:r>
            <a:r>
              <a:rPr lang="en-US" sz="1200" dirty="0">
                <a:solidFill>
                  <a:schemeClr val="tx1"/>
                </a:solidFill>
                <a:latin typeface="Consolas" panose="020B0609020204030204" pitchFamily="49" charset="0"/>
                <a:cs typeface="Consolas" panose="020B0609020204030204" pitchFamily="49" charset="0"/>
              </a:rPr>
              <a:t> &lt;http://example.com/id/rs04285910&gt; .</a:t>
            </a:r>
          </a:p>
          <a:p>
            <a:endParaRPr lang="en-US" sz="1200" dirty="0">
              <a:solidFill>
                <a:schemeClr val="tx1"/>
              </a:solidFill>
              <a:latin typeface="Consolas" panose="020B0609020204030204" pitchFamily="49" charset="0"/>
              <a:cs typeface="Consolas" panose="020B0609020204030204" pitchFamily="49" charset="0"/>
            </a:endParaRPr>
          </a:p>
          <a:p>
            <a:r>
              <a:rPr lang="en-US" sz="1200" dirty="0">
                <a:solidFill>
                  <a:schemeClr val="tx1"/>
                </a:solidFill>
                <a:latin typeface="Consolas" panose="020B0609020204030204" pitchFamily="49" charset="0"/>
                <a:cs typeface="Consolas" panose="020B0609020204030204" pitchFamily="49" charset="0"/>
              </a:rPr>
              <a:t># Official registration</a:t>
            </a:r>
          </a:p>
          <a:p>
            <a:r>
              <a:rPr lang="en-US" sz="1200" dirty="0">
                <a:solidFill>
                  <a:schemeClr val="tx1"/>
                </a:solidFill>
                <a:latin typeface="Consolas" panose="020B0609020204030204" pitchFamily="49" charset="0"/>
                <a:cs typeface="Consolas" panose="020B0609020204030204" pitchFamily="49" charset="0"/>
              </a:rPr>
              <a:t> &lt;http://example.com/id/li04285910&gt; a </a:t>
            </a:r>
            <a:r>
              <a:rPr lang="en-US" sz="1200" dirty="0" err="1">
                <a:solidFill>
                  <a:schemeClr val="tx1"/>
                </a:solidFill>
                <a:latin typeface="Consolas" panose="020B0609020204030204" pitchFamily="49" charset="0"/>
                <a:cs typeface="Consolas" panose="020B0609020204030204" pitchFamily="49" charset="0"/>
              </a:rPr>
              <a:t>adms:Identifier</a:t>
            </a:r>
            <a:r>
              <a:rPr lang="en-US" sz="1200" dirty="0">
                <a:solidFill>
                  <a:schemeClr val="tx1"/>
                </a:solidFill>
                <a:latin typeface="Consolas" panose="020B0609020204030204" pitchFamily="49" charset="0"/>
                <a:cs typeface="Consolas" panose="020B0609020204030204" pitchFamily="49" charset="0"/>
              </a:rPr>
              <a:t> ;</a:t>
            </a:r>
          </a:p>
          <a:p>
            <a:r>
              <a:rPr lang="en-US" sz="1200" dirty="0">
                <a:solidFill>
                  <a:schemeClr val="tx1"/>
                </a:solidFill>
                <a:latin typeface="Consolas" panose="020B0609020204030204" pitchFamily="49" charset="0"/>
                <a:cs typeface="Consolas" panose="020B0609020204030204" pitchFamily="49" charset="0"/>
              </a:rPr>
              <a:t>   </a:t>
            </a:r>
            <a:r>
              <a:rPr lang="en-US" sz="1200" dirty="0" err="1">
                <a:solidFill>
                  <a:schemeClr val="tx1"/>
                </a:solidFill>
                <a:latin typeface="Consolas" panose="020B0609020204030204" pitchFamily="49" charset="0"/>
                <a:cs typeface="Consolas" panose="020B0609020204030204" pitchFamily="49" charset="0"/>
              </a:rPr>
              <a:t>skos:notation</a:t>
            </a:r>
            <a:r>
              <a:rPr lang="en-US" sz="1200" dirty="0">
                <a:solidFill>
                  <a:schemeClr val="tx1"/>
                </a:solidFill>
                <a:latin typeface="Consolas" panose="020B0609020204030204" pitchFamily="49" charset="0"/>
                <a:cs typeface="Consolas" panose="020B0609020204030204" pitchFamily="49" charset="0"/>
              </a:rPr>
              <a:t> "04285910"^^</a:t>
            </a:r>
            <a:r>
              <a:rPr lang="en-US" sz="1200" dirty="0" err="1">
                <a:solidFill>
                  <a:schemeClr val="tx1"/>
                </a:solidFill>
                <a:latin typeface="Consolas" panose="020B0609020204030204" pitchFamily="49" charset="0"/>
                <a:cs typeface="Consolas" panose="020B0609020204030204" pitchFamily="49" charset="0"/>
              </a:rPr>
              <a:t>ex:idType</a:t>
            </a:r>
            <a:r>
              <a:rPr lang="en-US" sz="1200" dirty="0">
                <a:solidFill>
                  <a:schemeClr val="tx1"/>
                </a:solidFill>
                <a:latin typeface="Consolas" panose="020B0609020204030204" pitchFamily="49" charset="0"/>
                <a:cs typeface="Consolas" panose="020B0609020204030204" pitchFamily="49" charset="0"/>
              </a:rPr>
              <a:t> ;</a:t>
            </a:r>
          </a:p>
          <a:p>
            <a:r>
              <a:rPr lang="en-US" sz="1200" dirty="0">
                <a:solidFill>
                  <a:schemeClr val="tx1"/>
                </a:solidFill>
                <a:latin typeface="Consolas" panose="020B0609020204030204" pitchFamily="49" charset="0"/>
                <a:cs typeface="Consolas" panose="020B0609020204030204" pitchFamily="49" charset="0"/>
              </a:rPr>
              <a:t>   </a:t>
            </a:r>
            <a:r>
              <a:rPr lang="en-US" sz="1200" dirty="0" err="1">
                <a:solidFill>
                  <a:schemeClr val="tx1"/>
                </a:solidFill>
                <a:latin typeface="Consolas" panose="020B0609020204030204" pitchFamily="49" charset="0"/>
                <a:cs typeface="Consolas" panose="020B0609020204030204" pitchFamily="49" charset="0"/>
              </a:rPr>
              <a:t>adms:schemaAgency</a:t>
            </a:r>
            <a:r>
              <a:rPr lang="en-US" sz="1200" dirty="0">
                <a:solidFill>
                  <a:schemeClr val="tx1"/>
                </a:solidFill>
                <a:latin typeface="Consolas" panose="020B0609020204030204" pitchFamily="49" charset="0"/>
                <a:cs typeface="Consolas" panose="020B0609020204030204" pitchFamily="49" charset="0"/>
              </a:rPr>
              <a:t> "UK Companies House" ;</a:t>
            </a:r>
          </a:p>
          <a:p>
            <a:r>
              <a:rPr lang="en-US" sz="1200" dirty="0">
                <a:solidFill>
                  <a:schemeClr val="tx1"/>
                </a:solidFill>
                <a:latin typeface="Consolas" panose="020B0609020204030204" pitchFamily="49" charset="0"/>
                <a:cs typeface="Consolas" panose="020B0609020204030204" pitchFamily="49" charset="0"/>
              </a:rPr>
              <a:t>   </a:t>
            </a:r>
            <a:r>
              <a:rPr lang="en-US" sz="1200" dirty="0" err="1">
                <a:solidFill>
                  <a:schemeClr val="tx1"/>
                </a:solidFill>
                <a:latin typeface="Consolas" panose="020B0609020204030204" pitchFamily="49" charset="0"/>
                <a:cs typeface="Consolas" panose="020B0609020204030204" pitchFamily="49" charset="0"/>
              </a:rPr>
              <a:t>dcterms:issued</a:t>
            </a:r>
            <a:r>
              <a:rPr lang="en-US" sz="1200" dirty="0">
                <a:solidFill>
                  <a:schemeClr val="tx1"/>
                </a:solidFill>
                <a:latin typeface="Consolas" panose="020B0609020204030204" pitchFamily="49" charset="0"/>
                <a:cs typeface="Consolas" panose="020B0609020204030204" pitchFamily="49" charset="0"/>
              </a:rPr>
              <a:t> "2001-09-12"^^</a:t>
            </a:r>
            <a:r>
              <a:rPr lang="en-US" sz="1200" dirty="0" err="1">
                <a:solidFill>
                  <a:schemeClr val="tx1"/>
                </a:solidFill>
                <a:latin typeface="Consolas" panose="020B0609020204030204" pitchFamily="49" charset="0"/>
                <a:cs typeface="Consolas" panose="020B0609020204030204" pitchFamily="49" charset="0"/>
              </a:rPr>
              <a:t>xsd:date</a:t>
            </a:r>
            <a:r>
              <a:rPr lang="en-US" sz="1200" dirty="0">
                <a:solidFill>
                  <a:schemeClr val="tx1"/>
                </a:solidFill>
                <a:latin typeface="Consolas" panose="020B0609020204030204" pitchFamily="49" charset="0"/>
                <a:cs typeface="Consolas" panose="020B0609020204030204" pitchFamily="49" charset="0"/>
              </a:rPr>
              <a:t> .</a:t>
            </a:r>
          </a:p>
          <a:p>
            <a:endParaRPr lang="en-US" sz="1200" dirty="0">
              <a:solidFill>
                <a:schemeClr val="tx1"/>
              </a:solidFill>
              <a:latin typeface="Consolas" panose="020B0609020204030204" pitchFamily="49" charset="0"/>
              <a:cs typeface="Consolas" panose="020B0609020204030204" pitchFamily="49" charset="0"/>
            </a:endParaRPr>
          </a:p>
          <a:p>
            <a:r>
              <a:rPr lang="en-US" sz="1200" dirty="0">
                <a:solidFill>
                  <a:schemeClr val="tx1"/>
                </a:solidFill>
                <a:latin typeface="Consolas" panose="020B0609020204030204" pitchFamily="49" charset="0"/>
                <a:cs typeface="Consolas" panose="020B0609020204030204" pitchFamily="49" charset="0"/>
              </a:rPr>
              <a:t># A supplementary identifier (Open Corporates)</a:t>
            </a:r>
          </a:p>
          <a:p>
            <a:r>
              <a:rPr lang="en-US" sz="1200" dirty="0">
                <a:solidFill>
                  <a:schemeClr val="tx1"/>
                </a:solidFill>
                <a:latin typeface="Consolas" panose="020B0609020204030204" pitchFamily="49" charset="0"/>
                <a:cs typeface="Consolas" panose="020B0609020204030204" pitchFamily="49" charset="0"/>
              </a:rPr>
              <a:t> &lt;http://example.com/id/oc04285910&gt; a </a:t>
            </a:r>
            <a:r>
              <a:rPr lang="en-US" sz="1200" dirty="0" err="1">
                <a:solidFill>
                  <a:schemeClr val="tx1"/>
                </a:solidFill>
                <a:latin typeface="Consolas" panose="020B0609020204030204" pitchFamily="49" charset="0"/>
                <a:cs typeface="Consolas" panose="020B0609020204030204" pitchFamily="49" charset="0"/>
              </a:rPr>
              <a:t>adms:Identifier</a:t>
            </a:r>
            <a:r>
              <a:rPr lang="en-US" sz="1200" dirty="0">
                <a:solidFill>
                  <a:schemeClr val="tx1"/>
                </a:solidFill>
                <a:latin typeface="Consolas" panose="020B0609020204030204" pitchFamily="49" charset="0"/>
                <a:cs typeface="Consolas" panose="020B0609020204030204" pitchFamily="49" charset="0"/>
              </a:rPr>
              <a:t> ;</a:t>
            </a:r>
          </a:p>
          <a:p>
            <a:r>
              <a:rPr lang="en-US" sz="1200" dirty="0">
                <a:solidFill>
                  <a:schemeClr val="tx1"/>
                </a:solidFill>
                <a:latin typeface="Consolas" panose="020B0609020204030204" pitchFamily="49" charset="0"/>
                <a:cs typeface="Consolas" panose="020B0609020204030204" pitchFamily="49" charset="0"/>
              </a:rPr>
              <a:t>   </a:t>
            </a:r>
            <a:r>
              <a:rPr lang="en-US" sz="1200" dirty="0" err="1">
                <a:solidFill>
                  <a:schemeClr val="tx1"/>
                </a:solidFill>
                <a:latin typeface="Consolas" panose="020B0609020204030204" pitchFamily="49" charset="0"/>
                <a:cs typeface="Consolas" panose="020B0609020204030204" pitchFamily="49" charset="0"/>
              </a:rPr>
              <a:t>skos:notation</a:t>
            </a:r>
            <a:r>
              <a:rPr lang="en-US" sz="1200" dirty="0">
                <a:solidFill>
                  <a:schemeClr val="tx1"/>
                </a:solidFill>
                <a:latin typeface="Consolas" panose="020B0609020204030204" pitchFamily="49" charset="0"/>
                <a:cs typeface="Consolas" panose="020B0609020204030204" pitchFamily="49" charset="0"/>
              </a:rPr>
              <a:t>  "</a:t>
            </a:r>
            <a:r>
              <a:rPr lang="en-US" sz="1200" dirty="0" err="1">
                <a:solidFill>
                  <a:schemeClr val="tx1"/>
                </a:solidFill>
                <a:latin typeface="Consolas" panose="020B0609020204030204" pitchFamily="49" charset="0"/>
                <a:cs typeface="Consolas" panose="020B0609020204030204" pitchFamily="49" charset="0"/>
              </a:rPr>
              <a:t>gb</a:t>
            </a:r>
            <a:r>
              <a:rPr lang="en-US" sz="1200" dirty="0">
                <a:solidFill>
                  <a:schemeClr val="tx1"/>
                </a:solidFill>
                <a:latin typeface="Consolas" panose="020B0609020204030204" pitchFamily="49" charset="0"/>
                <a:cs typeface="Consolas" panose="020B0609020204030204" pitchFamily="49" charset="0"/>
              </a:rPr>
              <a:t>/04285910"^^</a:t>
            </a:r>
            <a:r>
              <a:rPr lang="en-US" sz="1200" dirty="0" err="1">
                <a:solidFill>
                  <a:schemeClr val="tx1"/>
                </a:solidFill>
                <a:latin typeface="Consolas" panose="020B0609020204030204" pitchFamily="49" charset="0"/>
                <a:cs typeface="Consolas" panose="020B0609020204030204" pitchFamily="49" charset="0"/>
              </a:rPr>
              <a:t>ex:OCid</a:t>
            </a:r>
            <a:r>
              <a:rPr lang="en-US" sz="1200" dirty="0">
                <a:solidFill>
                  <a:schemeClr val="tx1"/>
                </a:solidFill>
                <a:latin typeface="Consolas" panose="020B0609020204030204" pitchFamily="49" charset="0"/>
                <a:cs typeface="Consolas" panose="020B0609020204030204" pitchFamily="49" charset="0"/>
              </a:rPr>
              <a:t> ;</a:t>
            </a:r>
          </a:p>
          <a:p>
            <a:r>
              <a:rPr lang="en-US" sz="1200" dirty="0">
                <a:solidFill>
                  <a:schemeClr val="tx1"/>
                </a:solidFill>
                <a:latin typeface="Consolas" panose="020B0609020204030204" pitchFamily="49" charset="0"/>
                <a:cs typeface="Consolas" panose="020B0609020204030204" pitchFamily="49" charset="0"/>
              </a:rPr>
              <a:t>   </a:t>
            </a:r>
            <a:r>
              <a:rPr lang="en-US" sz="1200" dirty="0" err="1">
                <a:solidFill>
                  <a:schemeClr val="tx1"/>
                </a:solidFill>
                <a:latin typeface="Consolas" panose="020B0609020204030204" pitchFamily="49" charset="0"/>
                <a:cs typeface="Consolas" panose="020B0609020204030204" pitchFamily="49" charset="0"/>
              </a:rPr>
              <a:t>dcterms:issued</a:t>
            </a:r>
            <a:r>
              <a:rPr lang="en-US" sz="1200" dirty="0">
                <a:solidFill>
                  <a:schemeClr val="tx1"/>
                </a:solidFill>
                <a:latin typeface="Consolas" panose="020B0609020204030204" pitchFamily="49" charset="0"/>
                <a:cs typeface="Consolas" panose="020B0609020204030204" pitchFamily="49" charset="0"/>
              </a:rPr>
              <a:t> "2010-10-21T15:09:59Z"^^</a:t>
            </a:r>
            <a:r>
              <a:rPr lang="en-US" sz="1200" dirty="0" err="1">
                <a:solidFill>
                  <a:schemeClr val="tx1"/>
                </a:solidFill>
                <a:latin typeface="Consolas" panose="020B0609020204030204" pitchFamily="49" charset="0"/>
                <a:cs typeface="Consolas" panose="020B0609020204030204" pitchFamily="49" charset="0"/>
              </a:rPr>
              <a:t>xsd:dateTime</a:t>
            </a:r>
            <a:r>
              <a:rPr lang="en-US" sz="1200" dirty="0">
                <a:solidFill>
                  <a:schemeClr val="tx1"/>
                </a:solidFill>
                <a:latin typeface="Consolas" panose="020B0609020204030204" pitchFamily="49" charset="0"/>
                <a:cs typeface="Consolas" panose="020B0609020204030204" pitchFamily="49" charset="0"/>
              </a:rPr>
              <a:t> ;</a:t>
            </a:r>
          </a:p>
          <a:p>
            <a:r>
              <a:rPr lang="en-US" sz="1200" dirty="0">
                <a:solidFill>
                  <a:schemeClr val="tx1"/>
                </a:solidFill>
                <a:latin typeface="Consolas" panose="020B0609020204030204" pitchFamily="49" charset="0"/>
                <a:cs typeface="Consolas" panose="020B0609020204030204" pitchFamily="49" charset="0"/>
              </a:rPr>
              <a:t>   </a:t>
            </a:r>
            <a:r>
              <a:rPr lang="en-US" sz="1200" dirty="0" err="1">
                <a:solidFill>
                  <a:schemeClr val="tx1"/>
                </a:solidFill>
                <a:latin typeface="Consolas" panose="020B0609020204030204" pitchFamily="49" charset="0"/>
                <a:cs typeface="Consolas" panose="020B0609020204030204" pitchFamily="49" charset="0"/>
              </a:rPr>
              <a:t>dcterms:modified</a:t>
            </a:r>
            <a:r>
              <a:rPr lang="en-US" sz="1200" dirty="0">
                <a:solidFill>
                  <a:schemeClr val="tx1"/>
                </a:solidFill>
                <a:latin typeface="Consolas" panose="020B0609020204030204" pitchFamily="49" charset="0"/>
                <a:cs typeface="Consolas" panose="020B0609020204030204" pitchFamily="49" charset="0"/>
              </a:rPr>
              <a:t> "2012-04-26T15:16:44Z"^^</a:t>
            </a:r>
            <a:r>
              <a:rPr lang="en-US" sz="1200" dirty="0" err="1">
                <a:solidFill>
                  <a:schemeClr val="tx1"/>
                </a:solidFill>
                <a:latin typeface="Consolas" panose="020B0609020204030204" pitchFamily="49" charset="0"/>
                <a:cs typeface="Consolas" panose="020B0609020204030204" pitchFamily="49" charset="0"/>
              </a:rPr>
              <a:t>xsd:dateTime</a:t>
            </a:r>
            <a:r>
              <a:rPr lang="en-US" sz="1200" dirty="0">
                <a:solidFill>
                  <a:schemeClr val="tx1"/>
                </a:solidFill>
                <a:latin typeface="Consolas" panose="020B0609020204030204" pitchFamily="49" charset="0"/>
                <a:cs typeface="Consolas" panose="020B0609020204030204" pitchFamily="49" charset="0"/>
              </a:rPr>
              <a:t> ;</a:t>
            </a:r>
          </a:p>
          <a:p>
            <a:r>
              <a:rPr lang="en-US" sz="1200" dirty="0">
                <a:solidFill>
                  <a:schemeClr val="tx1"/>
                </a:solidFill>
                <a:latin typeface="Consolas" panose="020B0609020204030204" pitchFamily="49" charset="0"/>
                <a:cs typeface="Consolas" panose="020B0609020204030204" pitchFamily="49" charset="0"/>
              </a:rPr>
              <a:t>   </a:t>
            </a:r>
            <a:r>
              <a:rPr lang="en-US" sz="1200" dirty="0" err="1">
                <a:solidFill>
                  <a:schemeClr val="tx1"/>
                </a:solidFill>
                <a:latin typeface="Consolas" panose="020B0609020204030204" pitchFamily="49" charset="0"/>
                <a:cs typeface="Consolas" panose="020B0609020204030204" pitchFamily="49" charset="0"/>
              </a:rPr>
              <a:t>dcterms:creator</a:t>
            </a:r>
            <a:r>
              <a:rPr lang="en-US" sz="1200" dirty="0">
                <a:solidFill>
                  <a:schemeClr val="tx1"/>
                </a:solidFill>
                <a:latin typeface="Consolas" panose="020B0609020204030204" pitchFamily="49" charset="0"/>
                <a:cs typeface="Consolas" panose="020B0609020204030204" pitchFamily="49" charset="0"/>
              </a:rPr>
              <a:t> &lt;http://opencorporates.com/&gt; .</a:t>
            </a:r>
          </a:p>
        </p:txBody>
      </p:sp>
    </p:spTree>
    <p:extLst>
      <p:ext uri="{BB962C8B-B14F-4D97-AF65-F5344CB8AC3E}">
        <p14:creationId xmlns:p14="http://schemas.microsoft.com/office/powerpoint/2010/main" val="2106657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B1C20-99FF-4A35-8673-D9C71A7EBC10}"/>
              </a:ext>
            </a:extLst>
          </p:cNvPr>
          <p:cNvSpPr>
            <a:spLocks noGrp="1"/>
          </p:cNvSpPr>
          <p:nvPr>
            <p:ph type="title"/>
          </p:nvPr>
        </p:nvSpPr>
        <p:spPr/>
        <p:txBody>
          <a:bodyPr/>
          <a:lstStyle/>
          <a:p>
            <a:r>
              <a:rPr lang="en-US" dirty="0"/>
              <a:t>Semantic Resolution and Content Negotiation</a:t>
            </a:r>
          </a:p>
        </p:txBody>
      </p:sp>
      <p:sp>
        <p:nvSpPr>
          <p:cNvPr id="3" name="Content Placeholder 2">
            <a:extLst>
              <a:ext uri="{FF2B5EF4-FFF2-40B4-BE49-F238E27FC236}">
                <a16:creationId xmlns:a16="http://schemas.microsoft.com/office/drawing/2014/main" id="{3ED1877E-272B-4EE3-B821-038A08FE56E3}"/>
              </a:ext>
            </a:extLst>
          </p:cNvPr>
          <p:cNvSpPr>
            <a:spLocks noGrp="1"/>
          </p:cNvSpPr>
          <p:nvPr>
            <p:ph idx="1"/>
          </p:nvPr>
        </p:nvSpPr>
        <p:spPr/>
        <p:txBody>
          <a:bodyPr/>
          <a:lstStyle/>
          <a:p>
            <a:endParaRPr lang="en-US" dirty="0"/>
          </a:p>
          <a:p>
            <a:r>
              <a:rPr lang="en-US" dirty="0"/>
              <a:t>See e.g. </a:t>
            </a:r>
            <a:r>
              <a:rPr lang="en-US" dirty="0">
                <a:hlinkClick r:id="rId2"/>
              </a:rPr>
              <a:t>Getty documentation</a:t>
            </a:r>
            <a:r>
              <a:rPr lang="en-US" dirty="0"/>
              <a:t> on the topic</a:t>
            </a:r>
          </a:p>
          <a:p>
            <a:pPr lvl="1"/>
            <a:r>
              <a:rPr lang="en-US" dirty="0"/>
              <a:t>Follow recommendation </a:t>
            </a:r>
            <a:r>
              <a:rPr lang="en-US" dirty="0">
                <a:hlinkClick r:id="rId3"/>
              </a:rPr>
              <a:t>Cool URIs for the Semantic Web</a:t>
            </a:r>
            <a:endParaRPr lang="en-US" dirty="0"/>
          </a:p>
          <a:p>
            <a:pPr lvl="1"/>
            <a:r>
              <a:rPr lang="en-US" dirty="0"/>
              <a:t>Follow </a:t>
            </a:r>
            <a:r>
              <a:rPr lang="en-US" dirty="0">
                <a:hlinkClick r:id="rId4"/>
              </a:rPr>
              <a:t>Best Practice Recipes for Publishing RDF Vocabularies</a:t>
            </a:r>
            <a:endParaRPr lang="en-US" dirty="0"/>
          </a:p>
          <a:p>
            <a:pPr lvl="1"/>
            <a:r>
              <a:rPr lang="en-US" dirty="0"/>
              <a:t>Validate the resolution with </a:t>
            </a:r>
            <a:r>
              <a:rPr lang="en-US" dirty="0" err="1">
                <a:hlinkClick r:id="rId5"/>
              </a:rPr>
              <a:t>Vapour</a:t>
            </a:r>
            <a:r>
              <a:rPr lang="en-US" dirty="0"/>
              <a:t> (</a:t>
            </a:r>
            <a:r>
              <a:rPr lang="en-US" dirty="0">
                <a:hlinkClick r:id="rId6"/>
              </a:rPr>
              <a:t>source location</a:t>
            </a:r>
            <a:r>
              <a:rPr lang="en-US" dirty="0"/>
              <a:t>)</a:t>
            </a:r>
          </a:p>
          <a:p>
            <a:r>
              <a:rPr lang="en-US" dirty="0"/>
              <a:t>Use HTTP URLs for semantic URIs</a:t>
            </a:r>
          </a:p>
          <a:p>
            <a:r>
              <a:rPr lang="en-US" dirty="0"/>
              <a:t>Semantic resolution</a:t>
            </a:r>
          </a:p>
          <a:p>
            <a:pPr lvl="1"/>
            <a:r>
              <a:rPr lang="en-US" dirty="0"/>
              <a:t>Each URL should resolve, returning human or machine readable content</a:t>
            </a:r>
          </a:p>
          <a:p>
            <a:pPr lvl="1"/>
            <a:r>
              <a:rPr lang="en-US" dirty="0"/>
              <a:t>Content negotiation: use Accept request header with specific MIME type</a:t>
            </a:r>
            <a:br>
              <a:rPr lang="en-US" dirty="0"/>
            </a:br>
            <a:r>
              <a:rPr lang="en-US" sz="1400" dirty="0">
                <a:latin typeface="Consolas" panose="020B0609020204030204" pitchFamily="49" charset="0"/>
                <a:cs typeface="Consolas" panose="020B0609020204030204" pitchFamily="49" charset="0"/>
              </a:rPr>
              <a:t>curl -</a:t>
            </a:r>
            <a:r>
              <a:rPr lang="en-US" sz="1400" dirty="0" err="1">
                <a:latin typeface="Consolas" panose="020B0609020204030204" pitchFamily="49" charset="0"/>
                <a:cs typeface="Consolas" panose="020B0609020204030204" pitchFamily="49" charset="0"/>
              </a:rPr>
              <a:t>Haccept:text</a:t>
            </a:r>
            <a:r>
              <a:rPr lang="en-US" sz="1400" dirty="0">
                <a:latin typeface="Consolas" panose="020B0609020204030204" pitchFamily="49" charset="0"/>
                <a:cs typeface="Consolas" panose="020B0609020204030204" pitchFamily="49" charset="0"/>
              </a:rPr>
              <a:t>/turtle http://vocab.getty.edu/aat/300011154</a:t>
            </a:r>
          </a:p>
          <a:p>
            <a:pPr lvl="1"/>
            <a:r>
              <a:rPr lang="en-US" dirty="0"/>
              <a:t>(Extra practice) Direct URL: use the URL with file extension </a:t>
            </a:r>
            <a:br>
              <a:rPr lang="en-US" dirty="0"/>
            </a:br>
            <a:r>
              <a:rPr lang="en-US" dirty="0"/>
              <a:t>e.g. </a:t>
            </a:r>
            <a:r>
              <a:rPr lang="en-US" dirty="0">
                <a:hlinkClick r:id="rId7"/>
              </a:rPr>
              <a:t>http://vocab.getty.edu/aat/300011154.html</a:t>
            </a:r>
            <a:r>
              <a:rPr lang="en-US" dirty="0"/>
              <a:t> vs </a:t>
            </a:r>
            <a:r>
              <a:rPr lang="en-US" dirty="0">
                <a:hlinkClick r:id="rId8"/>
              </a:rPr>
              <a:t>http://vocab.getty.edu/aat/300011154.rdf</a:t>
            </a:r>
            <a:r>
              <a:rPr lang="en-US" dirty="0"/>
              <a:t> </a:t>
            </a:r>
          </a:p>
          <a:p>
            <a:pPr lvl="1"/>
            <a:r>
              <a:rPr lang="en-US" dirty="0"/>
              <a:t>Use 303 redirect (see next)</a:t>
            </a:r>
          </a:p>
          <a:p>
            <a:r>
              <a:rPr lang="en-US" dirty="0"/>
              <a:t>·       </a:t>
            </a:r>
          </a:p>
          <a:p>
            <a:endParaRPr lang="en-US" dirty="0"/>
          </a:p>
        </p:txBody>
      </p:sp>
      <p:sp>
        <p:nvSpPr>
          <p:cNvPr id="4" name="Slide Number Placeholder 3">
            <a:extLst>
              <a:ext uri="{FF2B5EF4-FFF2-40B4-BE49-F238E27FC236}">
                <a16:creationId xmlns:a16="http://schemas.microsoft.com/office/drawing/2014/main" id="{908D6E58-82E8-4DF5-96B9-470B81494D99}"/>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6</a:t>
            </a:fld>
            <a:endParaRPr lang="en-GB"/>
          </a:p>
        </p:txBody>
      </p:sp>
    </p:spTree>
    <p:extLst>
      <p:ext uri="{BB962C8B-B14F-4D97-AF65-F5344CB8AC3E}">
        <p14:creationId xmlns:p14="http://schemas.microsoft.com/office/powerpoint/2010/main" val="37504646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F201A-5F25-439E-97D9-73B7C19E9DA6}"/>
              </a:ext>
            </a:extLst>
          </p:cNvPr>
          <p:cNvSpPr>
            <a:spLocks noGrp="1"/>
          </p:cNvSpPr>
          <p:nvPr>
            <p:ph type="title"/>
          </p:nvPr>
        </p:nvSpPr>
        <p:spPr/>
        <p:txBody>
          <a:bodyPr/>
          <a:lstStyle/>
          <a:p>
            <a:r>
              <a:rPr lang="en-US" dirty="0"/>
              <a:t>Location Ontology</a:t>
            </a:r>
          </a:p>
        </p:txBody>
      </p:sp>
      <p:sp>
        <p:nvSpPr>
          <p:cNvPr id="3" name="Content Placeholder 2">
            <a:extLst>
              <a:ext uri="{FF2B5EF4-FFF2-40B4-BE49-F238E27FC236}">
                <a16:creationId xmlns:a16="http://schemas.microsoft.com/office/drawing/2014/main" id="{1309B3EA-7818-450C-B190-914A9E13B1A2}"/>
              </a:ext>
            </a:extLst>
          </p:cNvPr>
          <p:cNvSpPr>
            <a:spLocks noGrp="1"/>
          </p:cNvSpPr>
          <p:nvPr>
            <p:ph idx="1"/>
          </p:nvPr>
        </p:nvSpPr>
        <p:spPr>
          <a:xfrm>
            <a:off x="719479" y="1196975"/>
            <a:ext cx="4870877" cy="4895850"/>
          </a:xfrm>
        </p:spPr>
        <p:txBody>
          <a:bodyPr/>
          <a:lstStyle/>
          <a:p>
            <a:r>
              <a:rPr lang="en-US" dirty="0"/>
              <a:t>Example from EBG model</a:t>
            </a:r>
          </a:p>
          <a:p>
            <a:r>
              <a:rPr lang="en-US" dirty="0"/>
              <a:t>Uses EC NUTS and LAU admin levels (levels 3..6 are EBG extensions)</a:t>
            </a:r>
          </a:p>
          <a:p>
            <a:r>
              <a:rPr lang="en-US" dirty="0"/>
              <a:t>Emphasizes URL structure (carving)</a:t>
            </a:r>
          </a:p>
          <a:p>
            <a:r>
              <a:rPr lang="en-US" dirty="0"/>
              <a:t>Extended with geo info</a:t>
            </a:r>
          </a:p>
          <a:p>
            <a:r>
              <a:rPr lang="en-US" dirty="0"/>
              <a:t>I personally don't see the need for both Site and Address</a:t>
            </a:r>
          </a:p>
        </p:txBody>
      </p:sp>
      <p:sp>
        <p:nvSpPr>
          <p:cNvPr id="4" name="Slide Number Placeholder 3">
            <a:extLst>
              <a:ext uri="{FF2B5EF4-FFF2-40B4-BE49-F238E27FC236}">
                <a16:creationId xmlns:a16="http://schemas.microsoft.com/office/drawing/2014/main" id="{C6C6AD30-28A1-486B-85B6-A0F06E0A09FA}"/>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60</a:t>
            </a:fld>
            <a:endParaRPr lang="en-GB"/>
          </a:p>
        </p:txBody>
      </p:sp>
      <p:sp>
        <p:nvSpPr>
          <p:cNvPr id="5" name="Rectangle 4">
            <a:extLst>
              <a:ext uri="{FF2B5EF4-FFF2-40B4-BE49-F238E27FC236}">
                <a16:creationId xmlns:a16="http://schemas.microsoft.com/office/drawing/2014/main" id="{BE9C5B2B-2028-4EF2-8ECB-90093EA85809}"/>
              </a:ext>
            </a:extLst>
          </p:cNvPr>
          <p:cNvSpPr/>
          <p:nvPr/>
        </p:nvSpPr>
        <p:spPr>
          <a:xfrm>
            <a:off x="5578997" y="1196975"/>
            <a:ext cx="6092825" cy="4293483"/>
          </a:xfrm>
          <a:prstGeom prst="rect">
            <a:avLst/>
          </a:prstGeom>
        </p:spPr>
        <p:txBody>
          <a:bodyPr>
            <a:spAutoFit/>
          </a:bodyPr>
          <a:lstStyle/>
          <a:p>
            <a:r>
              <a:rPr lang="en-US" sz="1300" dirty="0">
                <a:solidFill>
                  <a:schemeClr val="tx1"/>
                </a:solidFill>
                <a:latin typeface="Consolas" panose="020B0609020204030204" pitchFamily="49" charset="0"/>
                <a:cs typeface="Consolas" panose="020B0609020204030204" pitchFamily="49" charset="0"/>
              </a:rPr>
              <a:t>&lt;company/(co)/(id)/address&gt; a </a:t>
            </a:r>
            <a:r>
              <a:rPr lang="en-US" sz="1300" dirty="0" err="1">
                <a:solidFill>
                  <a:schemeClr val="tx1"/>
                </a:solidFill>
                <a:latin typeface="Consolas" panose="020B0609020204030204" pitchFamily="49" charset="0"/>
                <a:cs typeface="Consolas" panose="020B0609020204030204" pitchFamily="49" charset="0"/>
              </a:rPr>
              <a:t>org:Site</a:t>
            </a:r>
            <a:r>
              <a:rPr lang="en-US" sz="1300" dirty="0">
                <a:solidFill>
                  <a:schemeClr val="tx1"/>
                </a:solidFill>
                <a:latin typeface="Consolas" panose="020B0609020204030204" pitchFamily="49" charset="0"/>
                <a:cs typeface="Consolas" panose="020B0609020204030204" pitchFamily="49" charset="0"/>
              </a:rPr>
              <a:t>, </a:t>
            </a:r>
            <a:r>
              <a:rPr lang="en-US" sz="1300" dirty="0" err="1">
                <a:solidFill>
                  <a:schemeClr val="tx1"/>
                </a:solidFill>
                <a:latin typeface="Consolas" panose="020B0609020204030204" pitchFamily="49" charset="0"/>
                <a:cs typeface="Consolas" panose="020B0609020204030204" pitchFamily="49" charset="0"/>
              </a:rPr>
              <a:t>locn:Address</a:t>
            </a:r>
            <a:r>
              <a:rPr lang="en-US" sz="1300" dirty="0">
                <a:solidFill>
                  <a:schemeClr val="tx1"/>
                </a:solidFill>
                <a:latin typeface="Consolas" panose="020B0609020204030204" pitchFamily="49" charset="0"/>
                <a:cs typeface="Consolas" panose="020B0609020204030204" pitchFamily="49" charset="0"/>
              </a:rPr>
              <a:t>;</a:t>
            </a:r>
          </a:p>
          <a:p>
            <a:r>
              <a:rPr lang="en-US" sz="1300" dirty="0">
                <a:solidFill>
                  <a:schemeClr val="tx1"/>
                </a:solidFill>
                <a:latin typeface="Consolas" panose="020B0609020204030204" pitchFamily="49" charset="0"/>
                <a:cs typeface="Consolas" panose="020B0609020204030204" pitchFamily="49" charset="0"/>
              </a:rPr>
              <a:t>  </a:t>
            </a:r>
            <a:r>
              <a:rPr lang="en-US" sz="1300" dirty="0" err="1">
                <a:solidFill>
                  <a:schemeClr val="tx1"/>
                </a:solidFill>
                <a:latin typeface="Consolas" panose="020B0609020204030204" pitchFamily="49" charset="0"/>
                <a:cs typeface="Consolas" panose="020B0609020204030204" pitchFamily="49" charset="0"/>
              </a:rPr>
              <a:t>org:siteAddress</a:t>
            </a:r>
            <a:r>
              <a:rPr lang="en-US" sz="1300" dirty="0">
                <a:solidFill>
                  <a:schemeClr val="tx1"/>
                </a:solidFill>
                <a:latin typeface="Consolas" panose="020B0609020204030204" pitchFamily="49" charset="0"/>
                <a:cs typeface="Consolas" panose="020B0609020204030204" pitchFamily="49" charset="0"/>
              </a:rPr>
              <a:t>        &lt;company/(co)/(id)/address&gt;;</a:t>
            </a:r>
          </a:p>
          <a:p>
            <a:r>
              <a:rPr lang="en-US" sz="1300" dirty="0">
                <a:solidFill>
                  <a:schemeClr val="tx1"/>
                </a:solidFill>
                <a:latin typeface="Consolas" panose="020B0609020204030204" pitchFamily="49" charset="0"/>
                <a:cs typeface="Consolas" panose="020B0609020204030204" pitchFamily="49" charset="0"/>
              </a:rPr>
              <a:t>  </a:t>
            </a:r>
            <a:r>
              <a:rPr lang="en-US" sz="1300" dirty="0" err="1">
                <a:solidFill>
                  <a:schemeClr val="tx1"/>
                </a:solidFill>
                <a:latin typeface="Consolas" panose="020B0609020204030204" pitchFamily="49" charset="0"/>
                <a:cs typeface="Consolas" panose="020B0609020204030204" pitchFamily="49" charset="0"/>
              </a:rPr>
              <a:t>locn:fullAddress</a:t>
            </a:r>
            <a:r>
              <a:rPr lang="en-US" sz="1300" dirty="0">
                <a:solidFill>
                  <a:schemeClr val="tx1"/>
                </a:solidFill>
                <a:latin typeface="Consolas" panose="020B0609020204030204" pitchFamily="49" charset="0"/>
                <a:cs typeface="Consolas" panose="020B0609020204030204" pitchFamily="49" charset="0"/>
              </a:rPr>
              <a:t>       "(</a:t>
            </a:r>
            <a:r>
              <a:rPr lang="en-US" sz="1300" dirty="0" err="1">
                <a:solidFill>
                  <a:schemeClr val="tx1"/>
                </a:solidFill>
                <a:latin typeface="Consolas" panose="020B0609020204030204" pitchFamily="49" charset="0"/>
                <a:cs typeface="Consolas" panose="020B0609020204030204" pitchFamily="49" charset="0"/>
              </a:rPr>
              <a:t>full_address</a:t>
            </a:r>
            <a:r>
              <a:rPr lang="en-US" sz="1300" dirty="0">
                <a:solidFill>
                  <a:schemeClr val="tx1"/>
                </a:solidFill>
                <a:latin typeface="Consolas" panose="020B0609020204030204" pitchFamily="49" charset="0"/>
                <a:cs typeface="Consolas" panose="020B0609020204030204" pitchFamily="49" charset="0"/>
              </a:rPr>
              <a:t>)";</a:t>
            </a:r>
          </a:p>
          <a:p>
            <a:r>
              <a:rPr lang="en-US" sz="1300" dirty="0">
                <a:solidFill>
                  <a:schemeClr val="tx1"/>
                </a:solidFill>
                <a:latin typeface="Consolas" panose="020B0609020204030204" pitchFamily="49" charset="0"/>
                <a:cs typeface="Consolas" panose="020B0609020204030204" pitchFamily="49" charset="0"/>
              </a:rPr>
              <a:t>  locn:adminUnitL1       &lt;nuts/(co)&gt;;</a:t>
            </a:r>
          </a:p>
          <a:p>
            <a:r>
              <a:rPr lang="en-US" sz="1300" dirty="0">
                <a:solidFill>
                  <a:schemeClr val="tx1"/>
                </a:solidFill>
                <a:latin typeface="Consolas" panose="020B0609020204030204" pitchFamily="49" charset="0"/>
                <a:cs typeface="Consolas" panose="020B0609020204030204" pitchFamily="49" charset="0"/>
              </a:rPr>
              <a:t>  locn:adminUnitL2       &lt;nuts/(co)(macro)&gt;;</a:t>
            </a:r>
          </a:p>
          <a:p>
            <a:r>
              <a:rPr lang="en-US" sz="1300" dirty="0">
                <a:solidFill>
                  <a:schemeClr val="tx1"/>
                </a:solidFill>
                <a:latin typeface="Consolas" panose="020B0609020204030204" pitchFamily="49" charset="0"/>
                <a:cs typeface="Consolas" panose="020B0609020204030204" pitchFamily="49" charset="0"/>
              </a:rPr>
              <a:t>  ebg:adminUnitL3        &lt;nuts/(co)(macro)(</a:t>
            </a:r>
            <a:r>
              <a:rPr lang="en-US" sz="1300" dirty="0" err="1">
                <a:solidFill>
                  <a:schemeClr val="tx1"/>
                </a:solidFill>
                <a:latin typeface="Consolas" panose="020B0609020204030204" pitchFamily="49" charset="0"/>
                <a:cs typeface="Consolas" panose="020B0609020204030204" pitchFamily="49" charset="0"/>
              </a:rPr>
              <a:t>reg</a:t>
            </a:r>
            <a:r>
              <a:rPr lang="en-US" sz="1300" dirty="0">
                <a:solidFill>
                  <a:schemeClr val="tx1"/>
                </a:solidFill>
                <a:latin typeface="Consolas" panose="020B0609020204030204" pitchFamily="49" charset="0"/>
                <a:cs typeface="Consolas" panose="020B0609020204030204" pitchFamily="49" charset="0"/>
              </a:rPr>
              <a:t>)&gt;;</a:t>
            </a:r>
          </a:p>
          <a:p>
            <a:r>
              <a:rPr lang="en-US" sz="1300" dirty="0">
                <a:solidFill>
                  <a:schemeClr val="tx1"/>
                </a:solidFill>
                <a:latin typeface="Consolas" panose="020B0609020204030204" pitchFamily="49" charset="0"/>
                <a:cs typeface="Consolas" panose="020B0609020204030204" pitchFamily="49" charset="0"/>
              </a:rPr>
              <a:t>  ebg:adminUnitL4        &lt;nuts/(co)(macro)(reg)(</a:t>
            </a:r>
            <a:r>
              <a:rPr lang="en-US" sz="1300" dirty="0" err="1">
                <a:solidFill>
                  <a:schemeClr val="tx1"/>
                </a:solidFill>
                <a:latin typeface="Consolas" panose="020B0609020204030204" pitchFamily="49" charset="0"/>
                <a:cs typeface="Consolas" panose="020B0609020204030204" pitchFamily="49" charset="0"/>
              </a:rPr>
              <a:t>prov</a:t>
            </a:r>
            <a:r>
              <a:rPr lang="en-US" sz="1300" dirty="0">
                <a:solidFill>
                  <a:schemeClr val="tx1"/>
                </a:solidFill>
                <a:latin typeface="Consolas" panose="020B0609020204030204" pitchFamily="49" charset="0"/>
                <a:cs typeface="Consolas" panose="020B0609020204030204" pitchFamily="49" charset="0"/>
              </a:rPr>
              <a:t>)&gt;;</a:t>
            </a:r>
          </a:p>
          <a:p>
            <a:r>
              <a:rPr lang="en-US" sz="1300" dirty="0">
                <a:solidFill>
                  <a:schemeClr val="tx1"/>
                </a:solidFill>
                <a:latin typeface="Consolas" panose="020B0609020204030204" pitchFamily="49" charset="0"/>
                <a:cs typeface="Consolas" panose="020B0609020204030204" pitchFamily="49" charset="0"/>
              </a:rPr>
              <a:t>  ebg:adminUnitL5        &lt;</a:t>
            </a:r>
            <a:r>
              <a:rPr lang="en-US" sz="1300" dirty="0" err="1">
                <a:solidFill>
                  <a:schemeClr val="tx1"/>
                </a:solidFill>
                <a:latin typeface="Consolas" panose="020B0609020204030204" pitchFamily="49" charset="0"/>
                <a:cs typeface="Consolas" panose="020B0609020204030204" pitchFamily="49" charset="0"/>
              </a:rPr>
              <a:t>lau</a:t>
            </a:r>
            <a:r>
              <a:rPr lang="en-US" sz="1300" dirty="0">
                <a:solidFill>
                  <a:schemeClr val="tx1"/>
                </a:solidFill>
                <a:latin typeface="Consolas" panose="020B0609020204030204" pitchFamily="49" charset="0"/>
                <a:cs typeface="Consolas" panose="020B0609020204030204" pitchFamily="49" charset="0"/>
              </a:rPr>
              <a:t>/(co)-(lau1)&gt;;</a:t>
            </a:r>
          </a:p>
          <a:p>
            <a:r>
              <a:rPr lang="en-US" sz="1300" dirty="0">
                <a:solidFill>
                  <a:schemeClr val="tx1"/>
                </a:solidFill>
                <a:latin typeface="Consolas" panose="020B0609020204030204" pitchFamily="49" charset="0"/>
                <a:cs typeface="Consolas" panose="020B0609020204030204" pitchFamily="49" charset="0"/>
              </a:rPr>
              <a:t>  ebg:adminUnitL6        &lt;</a:t>
            </a:r>
            <a:r>
              <a:rPr lang="en-US" sz="1300" dirty="0" err="1">
                <a:solidFill>
                  <a:schemeClr val="tx1"/>
                </a:solidFill>
                <a:latin typeface="Consolas" panose="020B0609020204030204" pitchFamily="49" charset="0"/>
                <a:cs typeface="Consolas" panose="020B0609020204030204" pitchFamily="49" charset="0"/>
              </a:rPr>
              <a:t>lau</a:t>
            </a:r>
            <a:r>
              <a:rPr lang="en-US" sz="1300" dirty="0">
                <a:solidFill>
                  <a:schemeClr val="tx1"/>
                </a:solidFill>
                <a:latin typeface="Consolas" panose="020B0609020204030204" pitchFamily="49" charset="0"/>
                <a:cs typeface="Consolas" panose="020B0609020204030204" pitchFamily="49" charset="0"/>
              </a:rPr>
              <a:t>/(co)-(</a:t>
            </a:r>
            <a:r>
              <a:rPr lang="en-US" sz="1300">
                <a:solidFill>
                  <a:schemeClr val="tx1"/>
                </a:solidFill>
                <a:latin typeface="Consolas" panose="020B0609020204030204" pitchFamily="49" charset="0"/>
                <a:cs typeface="Consolas" panose="020B0609020204030204" pitchFamily="49" charset="0"/>
              </a:rPr>
              <a:t>lau2)&gt;;                                    </a:t>
            </a:r>
            <a:endParaRPr lang="en-US" sz="1300" dirty="0">
              <a:solidFill>
                <a:schemeClr val="tx1"/>
              </a:solidFill>
              <a:latin typeface="Consolas" panose="020B0609020204030204" pitchFamily="49" charset="0"/>
              <a:cs typeface="Consolas" panose="020B0609020204030204" pitchFamily="49" charset="0"/>
            </a:endParaRPr>
          </a:p>
          <a:p>
            <a:r>
              <a:rPr lang="en-US" sz="1300" dirty="0">
                <a:solidFill>
                  <a:schemeClr val="tx1"/>
                </a:solidFill>
                <a:latin typeface="Consolas" panose="020B0609020204030204" pitchFamily="49" charset="0"/>
                <a:cs typeface="Consolas" panose="020B0609020204030204" pitchFamily="49" charset="0"/>
              </a:rPr>
              <a:t>  </a:t>
            </a:r>
            <a:r>
              <a:rPr lang="en-US" sz="1300" dirty="0" err="1">
                <a:solidFill>
                  <a:schemeClr val="tx1"/>
                </a:solidFill>
                <a:latin typeface="Consolas" panose="020B0609020204030204" pitchFamily="49" charset="0"/>
                <a:cs typeface="Consolas" panose="020B0609020204030204" pitchFamily="49" charset="0"/>
              </a:rPr>
              <a:t>locn</a:t>
            </a:r>
            <a:r>
              <a:rPr lang="en-US" sz="1300" err="1">
                <a:solidFill>
                  <a:schemeClr val="tx1"/>
                </a:solidFill>
                <a:latin typeface="Consolas" panose="020B0609020204030204" pitchFamily="49" charset="0"/>
                <a:cs typeface="Consolas" panose="020B0609020204030204" pitchFamily="49" charset="0"/>
              </a:rPr>
              <a:t>:</a:t>
            </a:r>
            <a:r>
              <a:rPr lang="en-US" sz="1300">
                <a:solidFill>
                  <a:schemeClr val="tx1"/>
                </a:solidFill>
                <a:latin typeface="Consolas" panose="020B0609020204030204" pitchFamily="49" charset="0"/>
                <a:cs typeface="Consolas" panose="020B0609020204030204" pitchFamily="49" charset="0"/>
              </a:rPr>
              <a:t>postName          </a:t>
            </a:r>
            <a:r>
              <a:rPr lang="en-US" sz="1300" dirty="0">
                <a:solidFill>
                  <a:schemeClr val="tx1"/>
                </a:solidFill>
                <a:latin typeface="Consolas" panose="020B0609020204030204" pitchFamily="49" charset="0"/>
                <a:cs typeface="Consolas" panose="020B0609020204030204" pitchFamily="49" charset="0"/>
              </a:rPr>
              <a:t>"(settlement)";</a:t>
            </a:r>
          </a:p>
          <a:p>
            <a:r>
              <a:rPr lang="en-US" sz="1300" dirty="0">
                <a:solidFill>
                  <a:schemeClr val="tx1"/>
                </a:solidFill>
                <a:latin typeface="Consolas" panose="020B0609020204030204" pitchFamily="49" charset="0"/>
                <a:cs typeface="Consolas" panose="020B0609020204030204" pitchFamily="49" charset="0"/>
              </a:rPr>
              <a:t>  </a:t>
            </a:r>
            <a:r>
              <a:rPr lang="en-US" sz="1300" dirty="0" err="1">
                <a:solidFill>
                  <a:schemeClr val="tx1"/>
                </a:solidFill>
                <a:latin typeface="Consolas" panose="020B0609020204030204" pitchFamily="49" charset="0"/>
                <a:cs typeface="Consolas" panose="020B0609020204030204" pitchFamily="49" charset="0"/>
              </a:rPr>
              <a:t>locn:addressArea</a:t>
            </a:r>
            <a:r>
              <a:rPr lang="en-US" sz="1300" dirty="0">
                <a:solidFill>
                  <a:schemeClr val="tx1"/>
                </a:solidFill>
                <a:latin typeface="Consolas" panose="020B0609020204030204" pitchFamily="49" charset="0"/>
                <a:cs typeface="Consolas" panose="020B0609020204030204" pitchFamily="49" charset="0"/>
              </a:rPr>
              <a:t>       "(</a:t>
            </a:r>
            <a:r>
              <a:rPr lang="en-US" sz="1300" dirty="0" err="1">
                <a:solidFill>
                  <a:schemeClr val="tx1"/>
                </a:solidFill>
                <a:latin typeface="Consolas" panose="020B0609020204030204" pitchFamily="49" charset="0"/>
                <a:cs typeface="Consolas" panose="020B0609020204030204" pitchFamily="49" charset="0"/>
              </a:rPr>
              <a:t>neighbourhood</a:t>
            </a:r>
            <a:r>
              <a:rPr lang="en-US" sz="1300" dirty="0">
                <a:solidFill>
                  <a:schemeClr val="tx1"/>
                </a:solidFill>
                <a:latin typeface="Consolas" panose="020B0609020204030204" pitchFamily="49" charset="0"/>
                <a:cs typeface="Consolas" panose="020B0609020204030204" pitchFamily="49" charset="0"/>
              </a:rPr>
              <a:t>)";</a:t>
            </a:r>
          </a:p>
          <a:p>
            <a:r>
              <a:rPr lang="en-US" sz="1300" dirty="0">
                <a:solidFill>
                  <a:schemeClr val="tx1"/>
                </a:solidFill>
                <a:latin typeface="Consolas" panose="020B0609020204030204" pitchFamily="49" charset="0"/>
                <a:cs typeface="Consolas" panose="020B0609020204030204" pitchFamily="49" charset="0"/>
              </a:rPr>
              <a:t>  </a:t>
            </a:r>
            <a:r>
              <a:rPr lang="en-US" sz="1300" dirty="0" err="1">
                <a:solidFill>
                  <a:schemeClr val="tx1"/>
                </a:solidFill>
                <a:latin typeface="Consolas" panose="020B0609020204030204" pitchFamily="49" charset="0"/>
                <a:cs typeface="Consolas" panose="020B0609020204030204" pitchFamily="49" charset="0"/>
              </a:rPr>
              <a:t>locn:thoroughfare</a:t>
            </a:r>
            <a:r>
              <a:rPr lang="en-US" sz="1300" dirty="0">
                <a:solidFill>
                  <a:schemeClr val="tx1"/>
                </a:solidFill>
                <a:latin typeface="Consolas" panose="020B0609020204030204" pitchFamily="49" charset="0"/>
                <a:cs typeface="Consolas" panose="020B0609020204030204" pitchFamily="49" charset="0"/>
              </a:rPr>
              <a:t>      "(</a:t>
            </a:r>
            <a:r>
              <a:rPr lang="en-US" sz="1300" dirty="0" err="1">
                <a:solidFill>
                  <a:schemeClr val="tx1"/>
                </a:solidFill>
                <a:latin typeface="Consolas" panose="020B0609020204030204" pitchFamily="49" charset="0"/>
                <a:cs typeface="Consolas" panose="020B0609020204030204" pitchFamily="49" charset="0"/>
              </a:rPr>
              <a:t>street_address</a:t>
            </a:r>
            <a:r>
              <a:rPr lang="en-US" sz="1300" dirty="0">
                <a:solidFill>
                  <a:schemeClr val="tx1"/>
                </a:solidFill>
                <a:latin typeface="Consolas" panose="020B0609020204030204" pitchFamily="49" charset="0"/>
                <a:cs typeface="Consolas" panose="020B0609020204030204" pitchFamily="49" charset="0"/>
              </a:rPr>
              <a:t>)";</a:t>
            </a:r>
          </a:p>
          <a:p>
            <a:r>
              <a:rPr lang="en-US" sz="1300" dirty="0">
                <a:solidFill>
                  <a:schemeClr val="tx1"/>
                </a:solidFill>
                <a:latin typeface="Consolas" panose="020B0609020204030204" pitchFamily="49" charset="0"/>
                <a:cs typeface="Consolas" panose="020B0609020204030204" pitchFamily="49" charset="0"/>
              </a:rPr>
              <a:t>  </a:t>
            </a:r>
            <a:r>
              <a:rPr lang="en-US" sz="1300" dirty="0" err="1">
                <a:solidFill>
                  <a:schemeClr val="tx1"/>
                </a:solidFill>
                <a:latin typeface="Consolas" panose="020B0609020204030204" pitchFamily="49" charset="0"/>
                <a:cs typeface="Consolas" panose="020B0609020204030204" pitchFamily="49" charset="0"/>
              </a:rPr>
              <a:t>locn:locatorDesignator</a:t>
            </a:r>
            <a:r>
              <a:rPr lang="en-US" sz="1300" dirty="0">
                <a:solidFill>
                  <a:schemeClr val="tx1"/>
                </a:solidFill>
                <a:latin typeface="Consolas" panose="020B0609020204030204" pitchFamily="49" charset="0"/>
                <a:cs typeface="Consolas" panose="020B0609020204030204" pitchFamily="49" charset="0"/>
              </a:rPr>
              <a:t> "(</a:t>
            </a:r>
            <a:r>
              <a:rPr lang="en-US" sz="1300" dirty="0" err="1">
                <a:solidFill>
                  <a:schemeClr val="tx1"/>
                </a:solidFill>
                <a:latin typeface="Consolas" panose="020B0609020204030204" pitchFamily="49" charset="0"/>
                <a:cs typeface="Consolas" panose="020B0609020204030204" pitchFamily="49" charset="0"/>
              </a:rPr>
              <a:t>street_number</a:t>
            </a:r>
            <a:r>
              <a:rPr lang="en-US" sz="1300" dirty="0">
                <a:solidFill>
                  <a:schemeClr val="tx1"/>
                </a:solidFill>
                <a:latin typeface="Consolas" panose="020B0609020204030204" pitchFamily="49" charset="0"/>
                <a:cs typeface="Consolas" panose="020B0609020204030204" pitchFamily="49" charset="0"/>
              </a:rPr>
              <a:t>)";</a:t>
            </a:r>
          </a:p>
          <a:p>
            <a:r>
              <a:rPr lang="en-US" sz="1300" dirty="0">
                <a:solidFill>
                  <a:schemeClr val="tx1"/>
                </a:solidFill>
                <a:latin typeface="Consolas" panose="020B0609020204030204" pitchFamily="49" charset="0"/>
                <a:cs typeface="Consolas" panose="020B0609020204030204" pitchFamily="49" charset="0"/>
              </a:rPr>
              <a:t>  </a:t>
            </a:r>
            <a:r>
              <a:rPr lang="en-US" sz="1300" dirty="0" err="1">
                <a:solidFill>
                  <a:schemeClr val="tx1"/>
                </a:solidFill>
                <a:latin typeface="Consolas" panose="020B0609020204030204" pitchFamily="49" charset="0"/>
                <a:cs typeface="Consolas" panose="020B0609020204030204" pitchFamily="49" charset="0"/>
              </a:rPr>
              <a:t>locn</a:t>
            </a:r>
            <a:r>
              <a:rPr lang="en-US" sz="1300" err="1">
                <a:solidFill>
                  <a:schemeClr val="tx1"/>
                </a:solidFill>
                <a:latin typeface="Consolas" panose="020B0609020204030204" pitchFamily="49" charset="0"/>
                <a:cs typeface="Consolas" panose="020B0609020204030204" pitchFamily="49" charset="0"/>
              </a:rPr>
              <a:t>:</a:t>
            </a:r>
            <a:r>
              <a:rPr lang="en-US" sz="1300">
                <a:solidFill>
                  <a:schemeClr val="tx1"/>
                </a:solidFill>
                <a:latin typeface="Consolas" panose="020B0609020204030204" pitchFamily="49" charset="0"/>
                <a:cs typeface="Consolas" panose="020B0609020204030204" pitchFamily="49" charset="0"/>
              </a:rPr>
              <a:t>postCode          </a:t>
            </a:r>
            <a:r>
              <a:rPr lang="en-US" sz="1300" dirty="0">
                <a:solidFill>
                  <a:schemeClr val="tx1"/>
                </a:solidFill>
                <a:latin typeface="Consolas" panose="020B0609020204030204" pitchFamily="49" charset="0"/>
                <a:cs typeface="Consolas" panose="020B0609020204030204" pitchFamily="49" charset="0"/>
              </a:rPr>
              <a:t>"(</a:t>
            </a:r>
            <a:r>
              <a:rPr lang="en-US" sz="1300" dirty="0" err="1">
                <a:solidFill>
                  <a:schemeClr val="tx1"/>
                </a:solidFill>
                <a:latin typeface="Consolas" panose="020B0609020204030204" pitchFamily="49" charset="0"/>
                <a:cs typeface="Consolas" panose="020B0609020204030204" pitchFamily="49" charset="0"/>
              </a:rPr>
              <a:t>postal_code</a:t>
            </a:r>
            <a:r>
              <a:rPr lang="en-US" sz="1300" dirty="0">
                <a:solidFill>
                  <a:schemeClr val="tx1"/>
                </a:solidFill>
                <a:latin typeface="Consolas" panose="020B0609020204030204" pitchFamily="49" charset="0"/>
                <a:cs typeface="Consolas" panose="020B0609020204030204" pitchFamily="49" charset="0"/>
              </a:rPr>
              <a:t>)";</a:t>
            </a:r>
          </a:p>
          <a:p>
            <a:r>
              <a:rPr lang="en-US" sz="1300" dirty="0">
                <a:solidFill>
                  <a:schemeClr val="tx1"/>
                </a:solidFill>
                <a:latin typeface="Consolas" panose="020B0609020204030204" pitchFamily="49" charset="0"/>
                <a:cs typeface="Consolas" panose="020B0609020204030204" pitchFamily="49" charset="0"/>
              </a:rPr>
              <a:t>  </a:t>
            </a:r>
            <a:r>
              <a:rPr lang="en-US" sz="1300" dirty="0" err="1">
                <a:solidFill>
                  <a:schemeClr val="tx1"/>
                </a:solidFill>
                <a:latin typeface="Consolas" panose="020B0609020204030204" pitchFamily="49" charset="0"/>
                <a:cs typeface="Consolas" panose="020B0609020204030204" pitchFamily="49" charset="0"/>
              </a:rPr>
              <a:t>locn</a:t>
            </a:r>
            <a:r>
              <a:rPr lang="en-US" sz="1300" err="1">
                <a:solidFill>
                  <a:schemeClr val="tx1"/>
                </a:solidFill>
                <a:latin typeface="Consolas" panose="020B0609020204030204" pitchFamily="49" charset="0"/>
                <a:cs typeface="Consolas" panose="020B0609020204030204" pitchFamily="49" charset="0"/>
              </a:rPr>
              <a:t>:</a:t>
            </a:r>
            <a:r>
              <a:rPr lang="en-US" sz="1300">
                <a:solidFill>
                  <a:schemeClr val="tx1"/>
                </a:solidFill>
                <a:latin typeface="Consolas" panose="020B0609020204030204" pitchFamily="49" charset="0"/>
                <a:cs typeface="Consolas" panose="020B0609020204030204" pitchFamily="49" charset="0"/>
              </a:rPr>
              <a:t>poBox             </a:t>
            </a:r>
            <a:r>
              <a:rPr lang="en-US" sz="1300" dirty="0">
                <a:solidFill>
                  <a:schemeClr val="tx1"/>
                </a:solidFill>
                <a:latin typeface="Consolas" panose="020B0609020204030204" pitchFamily="49" charset="0"/>
                <a:cs typeface="Consolas" panose="020B0609020204030204" pitchFamily="49" charset="0"/>
              </a:rPr>
              <a:t>"(</a:t>
            </a:r>
            <a:r>
              <a:rPr lang="en-US" sz="1300" dirty="0" err="1">
                <a:solidFill>
                  <a:schemeClr val="tx1"/>
                </a:solidFill>
                <a:latin typeface="Consolas" panose="020B0609020204030204" pitchFamily="49" charset="0"/>
                <a:cs typeface="Consolas" panose="020B0609020204030204" pitchFamily="49" charset="0"/>
              </a:rPr>
              <a:t>postal_office_box</a:t>
            </a:r>
            <a:r>
              <a:rPr lang="en-US" sz="1300" dirty="0">
                <a:solidFill>
                  <a:schemeClr val="tx1"/>
                </a:solidFill>
                <a:latin typeface="Consolas" panose="020B0609020204030204" pitchFamily="49" charset="0"/>
                <a:cs typeface="Consolas" panose="020B0609020204030204" pitchFamily="49" charset="0"/>
              </a:rPr>
              <a:t>)";</a:t>
            </a:r>
          </a:p>
          <a:p>
            <a:r>
              <a:rPr lang="en-US" sz="1300" dirty="0">
                <a:solidFill>
                  <a:schemeClr val="tx1"/>
                </a:solidFill>
                <a:latin typeface="Consolas" panose="020B0609020204030204" pitchFamily="49" charset="0"/>
                <a:cs typeface="Consolas" panose="020B0609020204030204" pitchFamily="49" charset="0"/>
              </a:rPr>
              <a:t>  </a:t>
            </a:r>
            <a:r>
              <a:rPr lang="en-US" sz="1300" dirty="0" err="1">
                <a:solidFill>
                  <a:schemeClr val="tx1"/>
                </a:solidFill>
                <a:latin typeface="Consolas" panose="020B0609020204030204" pitchFamily="49" charset="0"/>
                <a:cs typeface="Consolas" panose="020B0609020204030204" pitchFamily="49" charset="0"/>
              </a:rPr>
              <a:t>schema</a:t>
            </a:r>
            <a:r>
              <a:rPr lang="en-US" sz="1300" err="1">
                <a:solidFill>
                  <a:schemeClr val="tx1"/>
                </a:solidFill>
                <a:latin typeface="Consolas" panose="020B0609020204030204" pitchFamily="49" charset="0"/>
                <a:cs typeface="Consolas" panose="020B0609020204030204" pitchFamily="49" charset="0"/>
              </a:rPr>
              <a:t>:</a:t>
            </a:r>
            <a:r>
              <a:rPr lang="en-US" sz="1300">
                <a:solidFill>
                  <a:schemeClr val="tx1"/>
                </a:solidFill>
                <a:latin typeface="Consolas" panose="020B0609020204030204" pitchFamily="49" charset="0"/>
                <a:cs typeface="Consolas" panose="020B0609020204030204" pitchFamily="49" charset="0"/>
              </a:rPr>
              <a:t>geo             </a:t>
            </a:r>
            <a:r>
              <a:rPr lang="en-US" sz="1300" dirty="0">
                <a:solidFill>
                  <a:schemeClr val="tx1"/>
                </a:solidFill>
                <a:latin typeface="Consolas" panose="020B0609020204030204" pitchFamily="49" charset="0"/>
                <a:cs typeface="Consolas" panose="020B0609020204030204" pitchFamily="49" charset="0"/>
              </a:rPr>
              <a:t>&lt;company/(co)/(id)/address/geo&gt;.</a:t>
            </a:r>
          </a:p>
          <a:p>
            <a:endParaRPr lang="en-US" sz="1300" dirty="0">
              <a:solidFill>
                <a:schemeClr val="tx1"/>
              </a:solidFill>
              <a:latin typeface="Consolas" panose="020B0609020204030204" pitchFamily="49" charset="0"/>
              <a:cs typeface="Consolas" panose="020B0609020204030204" pitchFamily="49" charset="0"/>
            </a:endParaRPr>
          </a:p>
          <a:p>
            <a:r>
              <a:rPr lang="en-US" sz="1300" dirty="0">
                <a:solidFill>
                  <a:schemeClr val="tx1"/>
                </a:solidFill>
                <a:latin typeface="Consolas" panose="020B0609020204030204" pitchFamily="49" charset="0"/>
                <a:cs typeface="Consolas" panose="020B0609020204030204" pitchFamily="49" charset="0"/>
              </a:rPr>
              <a:t>&lt;company/(co)/(id)/address/geo&gt; a </a:t>
            </a:r>
            <a:r>
              <a:rPr lang="en-US" sz="1300" dirty="0" err="1">
                <a:solidFill>
                  <a:schemeClr val="tx1"/>
                </a:solidFill>
                <a:latin typeface="Consolas" panose="020B0609020204030204" pitchFamily="49" charset="0"/>
                <a:cs typeface="Consolas" panose="020B0609020204030204" pitchFamily="49" charset="0"/>
              </a:rPr>
              <a:t>schema:GeoCoordinates</a:t>
            </a:r>
            <a:r>
              <a:rPr lang="en-US" sz="1300" dirty="0">
                <a:solidFill>
                  <a:schemeClr val="tx1"/>
                </a:solidFill>
                <a:latin typeface="Consolas" panose="020B0609020204030204" pitchFamily="49" charset="0"/>
                <a:cs typeface="Consolas" panose="020B0609020204030204" pitchFamily="49" charset="0"/>
              </a:rPr>
              <a:t>;</a:t>
            </a:r>
          </a:p>
          <a:p>
            <a:r>
              <a:rPr lang="en-US" sz="1300" dirty="0">
                <a:solidFill>
                  <a:schemeClr val="tx1"/>
                </a:solidFill>
                <a:latin typeface="Consolas" panose="020B0609020204030204" pitchFamily="49" charset="0"/>
                <a:cs typeface="Consolas" panose="020B0609020204030204" pitchFamily="49" charset="0"/>
              </a:rPr>
              <a:t>  </a:t>
            </a:r>
            <a:r>
              <a:rPr lang="en-US" sz="1300" dirty="0" err="1">
                <a:solidFill>
                  <a:schemeClr val="tx1"/>
                </a:solidFill>
                <a:latin typeface="Consolas" panose="020B0609020204030204" pitchFamily="49" charset="0"/>
                <a:cs typeface="Consolas" panose="020B0609020204030204" pitchFamily="49" charset="0"/>
              </a:rPr>
              <a:t>schema:latitude</a:t>
            </a:r>
            <a:r>
              <a:rPr lang="en-US" sz="1300" dirty="0">
                <a:solidFill>
                  <a:schemeClr val="tx1"/>
                </a:solidFill>
                <a:latin typeface="Consolas" panose="020B0609020204030204" pitchFamily="49" charset="0"/>
                <a:cs typeface="Consolas" panose="020B0609020204030204" pitchFamily="49" charset="0"/>
              </a:rPr>
              <a:t> "(</a:t>
            </a:r>
            <a:r>
              <a:rPr lang="en-US" sz="1300" dirty="0" err="1">
                <a:solidFill>
                  <a:schemeClr val="tx1"/>
                </a:solidFill>
                <a:latin typeface="Consolas" panose="020B0609020204030204" pitchFamily="49" charset="0"/>
                <a:cs typeface="Consolas" panose="020B0609020204030204" pitchFamily="49" charset="0"/>
              </a:rPr>
              <a:t>lat</a:t>
            </a:r>
            <a:r>
              <a:rPr lang="en-US" sz="1300" dirty="0">
                <a:solidFill>
                  <a:schemeClr val="tx1"/>
                </a:solidFill>
                <a:latin typeface="Consolas" panose="020B0609020204030204" pitchFamily="49" charset="0"/>
                <a:cs typeface="Consolas" panose="020B0609020204030204" pitchFamily="49" charset="0"/>
              </a:rPr>
              <a:t>)"^^</a:t>
            </a:r>
            <a:r>
              <a:rPr lang="en-US" sz="1300" dirty="0" err="1">
                <a:solidFill>
                  <a:schemeClr val="tx1"/>
                </a:solidFill>
                <a:latin typeface="Consolas" panose="020B0609020204030204" pitchFamily="49" charset="0"/>
                <a:cs typeface="Consolas" panose="020B0609020204030204" pitchFamily="49" charset="0"/>
              </a:rPr>
              <a:t>xsd:decimal</a:t>
            </a:r>
            <a:r>
              <a:rPr lang="en-US" sz="1300" dirty="0">
                <a:solidFill>
                  <a:schemeClr val="tx1"/>
                </a:solidFill>
                <a:latin typeface="Consolas" panose="020B0609020204030204" pitchFamily="49" charset="0"/>
                <a:cs typeface="Consolas" panose="020B0609020204030204" pitchFamily="49" charset="0"/>
              </a:rPr>
              <a:t>;</a:t>
            </a:r>
          </a:p>
          <a:p>
            <a:r>
              <a:rPr lang="en-US" sz="1300" dirty="0">
                <a:solidFill>
                  <a:schemeClr val="tx1"/>
                </a:solidFill>
                <a:latin typeface="Consolas" panose="020B0609020204030204" pitchFamily="49" charset="0"/>
                <a:cs typeface="Consolas" panose="020B0609020204030204" pitchFamily="49" charset="0"/>
              </a:rPr>
              <a:t>  </a:t>
            </a:r>
            <a:r>
              <a:rPr lang="en-US" sz="1300" dirty="0" err="1">
                <a:solidFill>
                  <a:schemeClr val="tx1"/>
                </a:solidFill>
                <a:latin typeface="Consolas" panose="020B0609020204030204" pitchFamily="49" charset="0"/>
                <a:cs typeface="Consolas" panose="020B0609020204030204" pitchFamily="49" charset="0"/>
              </a:rPr>
              <a:t>schema:longitude</a:t>
            </a:r>
            <a:r>
              <a:rPr lang="en-US" sz="1300" dirty="0">
                <a:solidFill>
                  <a:schemeClr val="tx1"/>
                </a:solidFill>
                <a:latin typeface="Consolas" panose="020B0609020204030204" pitchFamily="49" charset="0"/>
                <a:cs typeface="Consolas" panose="020B0609020204030204" pitchFamily="49" charset="0"/>
              </a:rPr>
              <a:t> "(</a:t>
            </a:r>
            <a:r>
              <a:rPr lang="en-US" sz="1300" dirty="0" err="1">
                <a:solidFill>
                  <a:schemeClr val="tx1"/>
                </a:solidFill>
                <a:latin typeface="Consolas" panose="020B0609020204030204" pitchFamily="49" charset="0"/>
                <a:cs typeface="Consolas" panose="020B0609020204030204" pitchFamily="49" charset="0"/>
              </a:rPr>
              <a:t>lon</a:t>
            </a:r>
            <a:r>
              <a:rPr lang="en-US" sz="1300" dirty="0">
                <a:solidFill>
                  <a:schemeClr val="tx1"/>
                </a:solidFill>
                <a:latin typeface="Consolas" panose="020B0609020204030204" pitchFamily="49" charset="0"/>
                <a:cs typeface="Consolas" panose="020B0609020204030204" pitchFamily="49" charset="0"/>
              </a:rPr>
              <a:t>)"^^</a:t>
            </a:r>
            <a:r>
              <a:rPr lang="en-US" sz="1300" dirty="0" err="1">
                <a:solidFill>
                  <a:schemeClr val="tx1"/>
                </a:solidFill>
                <a:latin typeface="Consolas" panose="020B0609020204030204" pitchFamily="49" charset="0"/>
                <a:cs typeface="Consolas" panose="020B0609020204030204" pitchFamily="49" charset="0"/>
              </a:rPr>
              <a:t>xsd:decimal</a:t>
            </a:r>
            <a:r>
              <a:rPr lang="en-US" sz="1300" dirty="0">
                <a:solidFill>
                  <a:schemeClr val="tx1"/>
                </a:solidFill>
                <a:latin typeface="Consolas" panose="020B0609020204030204" pitchFamily="49" charset="0"/>
                <a:cs typeface="Consolas" panose="020B0609020204030204" pitchFamily="49" charset="0"/>
              </a:rPr>
              <a:t>;</a:t>
            </a:r>
          </a:p>
          <a:p>
            <a:r>
              <a:rPr lang="en-US" sz="1300" dirty="0">
                <a:solidFill>
                  <a:schemeClr val="tx1"/>
                </a:solidFill>
                <a:latin typeface="Consolas" panose="020B0609020204030204" pitchFamily="49" charset="0"/>
                <a:cs typeface="Consolas" panose="020B0609020204030204" pitchFamily="49" charset="0"/>
              </a:rPr>
              <a:t>  </a:t>
            </a:r>
            <a:r>
              <a:rPr lang="en-US" sz="1300" dirty="0" err="1">
                <a:solidFill>
                  <a:schemeClr val="tx1"/>
                </a:solidFill>
                <a:latin typeface="Consolas" panose="020B0609020204030204" pitchFamily="49" charset="0"/>
                <a:cs typeface="Consolas" panose="020B0609020204030204" pitchFamily="49" charset="0"/>
              </a:rPr>
              <a:t>ebg:geoResolution</a:t>
            </a:r>
            <a:r>
              <a:rPr lang="en-US" sz="1300" dirty="0">
                <a:solidFill>
                  <a:schemeClr val="tx1"/>
                </a:solidFill>
                <a:latin typeface="Consolas" panose="020B0609020204030204" pitchFamily="49" charset="0"/>
                <a:cs typeface="Consolas" panose="020B0609020204030204" pitchFamily="49" charset="0"/>
              </a:rPr>
              <a:t> &lt;resolution/(level)&gt;.</a:t>
            </a:r>
          </a:p>
        </p:txBody>
      </p:sp>
    </p:spTree>
    <p:extLst>
      <p:ext uri="{BB962C8B-B14F-4D97-AF65-F5344CB8AC3E}">
        <p14:creationId xmlns:p14="http://schemas.microsoft.com/office/powerpoint/2010/main" val="36381368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62833" y="2498973"/>
            <a:ext cx="10360501" cy="1362075"/>
          </a:xfrm>
        </p:spPr>
        <p:txBody>
          <a:bodyPr/>
          <a:lstStyle/>
          <a:p>
            <a:r>
              <a:rPr lang="en-US" dirty="0"/>
              <a:t>SPARQL</a:t>
            </a:r>
          </a:p>
        </p:txBody>
      </p:sp>
      <p:sp>
        <p:nvSpPr>
          <p:cNvPr id="6" name="Slide Number Placeholder 5"/>
          <p:cNvSpPr>
            <a:spLocks noGrp="1"/>
          </p:cNvSpPr>
          <p:nvPr>
            <p:ph type="sldNum" sz="quarter" idx="11"/>
          </p:nvPr>
        </p:nvSpPr>
        <p:spPr/>
        <p:txBody>
          <a:bodyPr/>
          <a:lstStyle/>
          <a:p>
            <a:pPr>
              <a:defRPr/>
            </a:pPr>
            <a:r>
              <a:rPr lang="en-GB" dirty="0"/>
              <a:t>#</a:t>
            </a:r>
            <a:fld id="{AFA41FB7-815C-45B2-A369-8FCE958D04FB}" type="slidenum">
              <a:rPr lang="en-GB" smtClean="0"/>
              <a:pPr>
                <a:defRPr/>
              </a:pPr>
              <a:t>61</a:t>
            </a:fld>
            <a:endParaRPr lang="en-GB" dirty="0"/>
          </a:p>
        </p:txBody>
      </p:sp>
      <p:pic>
        <p:nvPicPr>
          <p:cNvPr id="5" name="Picture 8" descr="grap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6876078" y="659871"/>
            <a:ext cx="2736303" cy="7986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07830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996023-E281-4051-A726-E2B677935A06}"/>
              </a:ext>
            </a:extLst>
          </p:cNvPr>
          <p:cNvSpPr>
            <a:spLocks noGrp="1"/>
          </p:cNvSpPr>
          <p:nvPr>
            <p:ph type="title"/>
          </p:nvPr>
        </p:nvSpPr>
        <p:spPr/>
        <p:txBody>
          <a:bodyPr/>
          <a:lstStyle/>
          <a:p>
            <a:r>
              <a:rPr lang="en-US" dirty="0"/>
              <a:t>SPARQL Specifications</a:t>
            </a:r>
          </a:p>
        </p:txBody>
      </p:sp>
      <p:sp>
        <p:nvSpPr>
          <p:cNvPr id="6" name="Content Placeholder 5">
            <a:extLst>
              <a:ext uri="{FF2B5EF4-FFF2-40B4-BE49-F238E27FC236}">
                <a16:creationId xmlns:a16="http://schemas.microsoft.com/office/drawing/2014/main" id="{3F033B88-28B8-4F05-95BF-BF56FE2463BF}"/>
              </a:ext>
            </a:extLst>
          </p:cNvPr>
          <p:cNvSpPr>
            <a:spLocks noGrp="1"/>
          </p:cNvSpPr>
          <p:nvPr>
            <p:ph idx="1"/>
          </p:nvPr>
        </p:nvSpPr>
        <p:spPr/>
        <p:txBody>
          <a:bodyPr/>
          <a:lstStyle/>
          <a:p>
            <a:r>
              <a:rPr lang="en-US" sz="1800" dirty="0">
                <a:hlinkClick r:id="rId2"/>
              </a:rPr>
              <a:t>SPARQL 1.1 Overview</a:t>
            </a:r>
            <a:endParaRPr lang="en-US" sz="1800" dirty="0"/>
          </a:p>
          <a:p>
            <a:r>
              <a:rPr lang="en-US" sz="1800" dirty="0">
                <a:hlinkClick r:id="rId3"/>
              </a:rPr>
              <a:t>SPARQL 1.1 Query Language</a:t>
            </a:r>
            <a:r>
              <a:rPr lang="en-US" sz="1800" dirty="0"/>
              <a:t>: query constructs, biggest doc</a:t>
            </a:r>
          </a:p>
          <a:p>
            <a:r>
              <a:rPr lang="en-US" sz="1800" dirty="0">
                <a:hlinkClick r:id="rId4"/>
              </a:rPr>
              <a:t>SPARQL 1.1 Update</a:t>
            </a:r>
            <a:r>
              <a:rPr lang="en-US" sz="1800" dirty="0"/>
              <a:t>: how to insert/delete and manipulate graphs</a:t>
            </a:r>
          </a:p>
          <a:p>
            <a:r>
              <a:rPr lang="en-US" sz="1800" dirty="0">
                <a:hlinkClick r:id="rId5"/>
              </a:rPr>
              <a:t>SPARQL1.1 Service Description</a:t>
            </a:r>
            <a:r>
              <a:rPr lang="en-US" sz="1800" dirty="0"/>
              <a:t>: ontology for describing endpoint capabilities, ties with VOID</a:t>
            </a:r>
          </a:p>
          <a:p>
            <a:r>
              <a:rPr lang="en-US" sz="1800" dirty="0">
                <a:hlinkClick r:id="rId6"/>
              </a:rPr>
              <a:t>SPARQL 1.1 Federated Query</a:t>
            </a:r>
            <a:r>
              <a:rPr lang="en-US" sz="1800" dirty="0"/>
              <a:t>: calling (executing patterns on) other endpoints</a:t>
            </a:r>
          </a:p>
          <a:p>
            <a:r>
              <a:rPr lang="en-US" sz="1800" dirty="0">
                <a:hlinkClick r:id="rId7"/>
              </a:rPr>
              <a:t>SPARQL 1.1 Query Results JSON Format</a:t>
            </a:r>
            <a:r>
              <a:rPr lang="en-US" sz="1800" dirty="0"/>
              <a:t>: JSON format for SELECT</a:t>
            </a:r>
          </a:p>
          <a:p>
            <a:r>
              <a:rPr lang="en-US" sz="1800" dirty="0">
                <a:hlinkClick r:id="rId8"/>
              </a:rPr>
              <a:t>SPARQL 1.1 Query Results CSV and TSV Formats</a:t>
            </a:r>
            <a:r>
              <a:rPr lang="en-US" sz="1800" dirty="0"/>
              <a:t>: tabular format for SELECT</a:t>
            </a:r>
          </a:p>
          <a:p>
            <a:r>
              <a:rPr lang="en-US" sz="1800" dirty="0">
                <a:hlinkClick r:id="rId9"/>
              </a:rPr>
              <a:t>SPARQL Query Results XML Format</a:t>
            </a:r>
            <a:r>
              <a:rPr lang="en-US" sz="1800" dirty="0"/>
              <a:t>: XML format for SELECT</a:t>
            </a:r>
          </a:p>
          <a:p>
            <a:r>
              <a:rPr lang="en-US" sz="1800" dirty="0">
                <a:hlinkClick r:id="rId10"/>
              </a:rPr>
              <a:t>SPARQL 1.1 Entailment Regimes</a:t>
            </a:r>
            <a:r>
              <a:rPr lang="en-US" sz="1800" dirty="0"/>
              <a:t>: interplay between inference and SPARQL</a:t>
            </a:r>
          </a:p>
          <a:p>
            <a:r>
              <a:rPr lang="en-US" sz="1800" dirty="0">
                <a:hlinkClick r:id="rId11"/>
              </a:rPr>
              <a:t>SPARQL 1.1 Protocol</a:t>
            </a:r>
            <a:r>
              <a:rPr lang="en-US" sz="1800" dirty="0"/>
              <a:t>: making queries by HTTP</a:t>
            </a:r>
          </a:p>
          <a:p>
            <a:r>
              <a:rPr lang="en-US" sz="1800" dirty="0">
                <a:hlinkClick r:id="rId12"/>
              </a:rPr>
              <a:t>SPARQL 1.1 Graph Store HTTP Protocol</a:t>
            </a:r>
            <a:r>
              <a:rPr lang="en-US" sz="1800" dirty="0"/>
              <a:t>: manipulating graphs with simple HTTP verbs</a:t>
            </a:r>
          </a:p>
          <a:p>
            <a:endParaRPr lang="en-US" sz="1800" dirty="0"/>
          </a:p>
        </p:txBody>
      </p:sp>
      <p:sp>
        <p:nvSpPr>
          <p:cNvPr id="4" name="Slide Number Placeholder 3">
            <a:extLst>
              <a:ext uri="{FF2B5EF4-FFF2-40B4-BE49-F238E27FC236}">
                <a16:creationId xmlns:a16="http://schemas.microsoft.com/office/drawing/2014/main" id="{CF0A2A90-AAD4-4307-AD5A-5B9A935F6E6E}"/>
              </a:ext>
            </a:extLst>
          </p:cNvPr>
          <p:cNvSpPr>
            <a:spLocks noGrp="1"/>
          </p:cNvSpPr>
          <p:nvPr>
            <p:ph type="sldNum" sz="quarter" idx="11"/>
          </p:nvPr>
        </p:nvSpPr>
        <p:spPr/>
        <p:txBody>
          <a:bodyPr/>
          <a:lstStyle/>
          <a:p>
            <a:pPr>
              <a:defRPr/>
            </a:pPr>
            <a:r>
              <a:rPr lang="en-GB"/>
              <a:t>#</a:t>
            </a:r>
            <a:fld id="{CBC2FF50-310F-4C66-9FFE-572EC9288E3D}" type="slidenum">
              <a:rPr lang="en-GB" smtClean="0"/>
              <a:pPr>
                <a:defRPr/>
              </a:pPr>
              <a:t>62</a:t>
            </a:fld>
            <a:endParaRPr lang="en-GB"/>
          </a:p>
        </p:txBody>
      </p:sp>
    </p:spTree>
    <p:extLst>
      <p:ext uri="{BB962C8B-B14F-4D97-AF65-F5344CB8AC3E}">
        <p14:creationId xmlns:p14="http://schemas.microsoft.com/office/powerpoint/2010/main" val="1617347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A4F85-2793-41FE-9832-B6A34E72B0D9}"/>
              </a:ext>
            </a:extLst>
          </p:cNvPr>
          <p:cNvSpPr>
            <a:spLocks noGrp="1"/>
          </p:cNvSpPr>
          <p:nvPr>
            <p:ph type="title"/>
          </p:nvPr>
        </p:nvSpPr>
        <p:spPr/>
        <p:txBody>
          <a:bodyPr/>
          <a:lstStyle/>
          <a:p>
            <a:r>
              <a:rPr lang="en-US" dirty="0"/>
              <a:t>SPARQL Syntax Diagrams</a:t>
            </a:r>
          </a:p>
        </p:txBody>
      </p:sp>
      <p:sp>
        <p:nvSpPr>
          <p:cNvPr id="3" name="Content Placeholder 2">
            <a:extLst>
              <a:ext uri="{FF2B5EF4-FFF2-40B4-BE49-F238E27FC236}">
                <a16:creationId xmlns:a16="http://schemas.microsoft.com/office/drawing/2014/main" id="{D0426724-07D0-4991-B2DD-A7E2C036F4C2}"/>
              </a:ext>
            </a:extLst>
          </p:cNvPr>
          <p:cNvSpPr>
            <a:spLocks noGrp="1"/>
          </p:cNvSpPr>
          <p:nvPr>
            <p:ph idx="1"/>
          </p:nvPr>
        </p:nvSpPr>
        <p:spPr>
          <a:xfrm>
            <a:off x="719479" y="1196975"/>
            <a:ext cx="1846541" cy="4895850"/>
          </a:xfrm>
        </p:spPr>
        <p:txBody>
          <a:bodyPr/>
          <a:lstStyle/>
          <a:p>
            <a:r>
              <a:rPr lang="en-US" dirty="0">
                <a:hlinkClick r:id="rId2"/>
              </a:rPr>
              <a:t>Railroad diagrams</a:t>
            </a:r>
            <a:r>
              <a:rPr lang="en-US" dirty="0"/>
              <a:t>: I use them often for reference</a:t>
            </a:r>
          </a:p>
        </p:txBody>
      </p:sp>
      <p:sp>
        <p:nvSpPr>
          <p:cNvPr id="4" name="Slide Number Placeholder 3">
            <a:extLst>
              <a:ext uri="{FF2B5EF4-FFF2-40B4-BE49-F238E27FC236}">
                <a16:creationId xmlns:a16="http://schemas.microsoft.com/office/drawing/2014/main" id="{78EAD21E-2D3D-4993-89C6-A22F40732510}"/>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63</a:t>
            </a:fld>
            <a:endParaRPr lang="en-GB"/>
          </a:p>
        </p:txBody>
      </p:sp>
      <p:pic>
        <p:nvPicPr>
          <p:cNvPr id="5" name="Picture 4">
            <a:extLst>
              <a:ext uri="{FF2B5EF4-FFF2-40B4-BE49-F238E27FC236}">
                <a16:creationId xmlns:a16="http://schemas.microsoft.com/office/drawing/2014/main" id="{63944283-2B74-4435-89E9-E700E07C4FEB}"/>
              </a:ext>
            </a:extLst>
          </p:cNvPr>
          <p:cNvPicPr>
            <a:picLocks noChangeAspect="1"/>
          </p:cNvPicPr>
          <p:nvPr/>
        </p:nvPicPr>
        <p:blipFill>
          <a:blip r:embed="rId3"/>
          <a:stretch>
            <a:fillRect/>
          </a:stretch>
        </p:blipFill>
        <p:spPr>
          <a:xfrm>
            <a:off x="3246607" y="1011913"/>
            <a:ext cx="8718068" cy="5386627"/>
          </a:xfrm>
          <a:prstGeom prst="rect">
            <a:avLst/>
          </a:prstGeom>
        </p:spPr>
      </p:pic>
    </p:spTree>
    <p:extLst>
      <p:ext uri="{BB962C8B-B14F-4D97-AF65-F5344CB8AC3E}">
        <p14:creationId xmlns:p14="http://schemas.microsoft.com/office/powerpoint/2010/main" val="27464812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0F298-1F9E-4D7B-8418-AB95E7B88F71}"/>
              </a:ext>
            </a:extLst>
          </p:cNvPr>
          <p:cNvSpPr>
            <a:spLocks noGrp="1"/>
          </p:cNvSpPr>
          <p:nvPr>
            <p:ph type="title"/>
          </p:nvPr>
        </p:nvSpPr>
        <p:spPr/>
        <p:txBody>
          <a:bodyPr/>
          <a:lstStyle/>
          <a:p>
            <a:r>
              <a:rPr lang="en-US" dirty="0"/>
              <a:t>SPARQL Visualization, Helper Tools</a:t>
            </a:r>
          </a:p>
        </p:txBody>
      </p:sp>
      <p:sp>
        <p:nvSpPr>
          <p:cNvPr id="3" name="Content Placeholder 2">
            <a:extLst>
              <a:ext uri="{FF2B5EF4-FFF2-40B4-BE49-F238E27FC236}">
                <a16:creationId xmlns:a16="http://schemas.microsoft.com/office/drawing/2014/main" id="{B229A9BD-E93F-435F-81C5-C1BE304236C0}"/>
              </a:ext>
            </a:extLst>
          </p:cNvPr>
          <p:cNvSpPr>
            <a:spLocks noGrp="1"/>
          </p:cNvSpPr>
          <p:nvPr>
            <p:ph idx="1"/>
          </p:nvPr>
        </p:nvSpPr>
        <p:spPr/>
        <p:txBody>
          <a:bodyPr/>
          <a:lstStyle/>
          <a:p>
            <a:r>
              <a:rPr lang="en-US" dirty="0"/>
              <a:t>Data Visualization with </a:t>
            </a:r>
            <a:r>
              <a:rPr lang="en-US" dirty="0" err="1"/>
              <a:t>GraphDB</a:t>
            </a:r>
            <a:r>
              <a:rPr lang="en-US" dirty="0"/>
              <a:t> and Workbench: </a:t>
            </a:r>
            <a:r>
              <a:rPr lang="en-US" dirty="0">
                <a:hlinkClick r:id="rId2"/>
              </a:rPr>
              <a:t>Report</a:t>
            </a:r>
            <a:r>
              <a:rPr lang="en-US" dirty="0"/>
              <a:t>, </a:t>
            </a:r>
            <a:r>
              <a:rPr lang="en-US" dirty="0">
                <a:hlinkClick r:id="rId3"/>
              </a:rPr>
              <a:t>Presentation</a:t>
            </a:r>
            <a:endParaRPr lang="en-US" dirty="0"/>
          </a:p>
          <a:p>
            <a:pPr lvl="1"/>
            <a:r>
              <a:rPr lang="en-US" dirty="0"/>
              <a:t>SPARQL completion, </a:t>
            </a:r>
            <a:r>
              <a:rPr lang="en-US" dirty="0" err="1"/>
              <a:t>builtin</a:t>
            </a:r>
            <a:r>
              <a:rPr lang="en-US" dirty="0"/>
              <a:t> Workbench visualizations</a:t>
            </a:r>
          </a:p>
          <a:p>
            <a:pPr lvl="1"/>
            <a:r>
              <a:rPr lang="en-US" dirty="0"/>
              <a:t>Using results from Google Sheets</a:t>
            </a:r>
          </a:p>
          <a:p>
            <a:pPr lvl="1"/>
            <a:r>
              <a:rPr lang="en-US" dirty="0"/>
              <a:t>Invoking SPARQL Queries, endpoint URL, query parameters</a:t>
            </a:r>
          </a:p>
          <a:p>
            <a:pPr lvl="1"/>
            <a:r>
              <a:rPr lang="en-US" dirty="0"/>
              <a:t>Tools to Help With Writing SPARQL Queries: dataset exploration, Controlled Natural Language</a:t>
            </a:r>
          </a:p>
          <a:p>
            <a:pPr lvl="1"/>
            <a:r>
              <a:rPr lang="en-US" dirty="0"/>
              <a:t>Statistical visualizations based on W3C Data Cube Ontology</a:t>
            </a:r>
          </a:p>
          <a:p>
            <a:pPr lvl="1"/>
            <a:r>
              <a:rPr lang="en-US" dirty="0"/>
              <a:t>Graph Visualizations</a:t>
            </a:r>
          </a:p>
          <a:p>
            <a:pPr lvl="1"/>
            <a:r>
              <a:rPr lang="en-US" dirty="0"/>
              <a:t>Visualization Toolkits</a:t>
            </a:r>
          </a:p>
          <a:p>
            <a:pPr lvl="1"/>
            <a:r>
              <a:rPr lang="en-US" dirty="0"/>
              <a:t>Data Access API</a:t>
            </a:r>
          </a:p>
          <a:p>
            <a:pPr marL="457200" lvl="1" indent="0">
              <a:buNone/>
            </a:pPr>
            <a:endParaRPr lang="en-US" dirty="0"/>
          </a:p>
        </p:txBody>
      </p:sp>
      <p:sp>
        <p:nvSpPr>
          <p:cNvPr id="4" name="Slide Number Placeholder 3">
            <a:extLst>
              <a:ext uri="{FF2B5EF4-FFF2-40B4-BE49-F238E27FC236}">
                <a16:creationId xmlns:a16="http://schemas.microsoft.com/office/drawing/2014/main" id="{9F5A2013-7086-44DF-B5B9-B060CD072491}"/>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64</a:t>
            </a:fld>
            <a:endParaRPr lang="en-GB"/>
          </a:p>
        </p:txBody>
      </p:sp>
    </p:spTree>
    <p:extLst>
      <p:ext uri="{BB962C8B-B14F-4D97-AF65-F5344CB8AC3E}">
        <p14:creationId xmlns:p14="http://schemas.microsoft.com/office/powerpoint/2010/main" val="14582707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EBF14-6679-461A-95E3-5375FF7AA179}"/>
              </a:ext>
            </a:extLst>
          </p:cNvPr>
          <p:cNvSpPr>
            <a:spLocks noGrp="1"/>
          </p:cNvSpPr>
          <p:nvPr>
            <p:ph type="title"/>
          </p:nvPr>
        </p:nvSpPr>
        <p:spPr/>
        <p:txBody>
          <a:bodyPr/>
          <a:lstStyle/>
          <a:p>
            <a:r>
              <a:rPr lang="en-US" dirty="0"/>
              <a:t>Learn From Getty Sample Queries</a:t>
            </a:r>
          </a:p>
        </p:txBody>
      </p:sp>
      <p:sp>
        <p:nvSpPr>
          <p:cNvPr id="3" name="Content Placeholder 2">
            <a:extLst>
              <a:ext uri="{FF2B5EF4-FFF2-40B4-BE49-F238E27FC236}">
                <a16:creationId xmlns:a16="http://schemas.microsoft.com/office/drawing/2014/main" id="{633AA281-5366-444B-9187-4FFF33C3982E}"/>
              </a:ext>
            </a:extLst>
          </p:cNvPr>
          <p:cNvSpPr>
            <a:spLocks noGrp="1"/>
          </p:cNvSpPr>
          <p:nvPr>
            <p:ph idx="1"/>
          </p:nvPr>
        </p:nvSpPr>
        <p:spPr>
          <a:xfrm>
            <a:off x="719479" y="908721"/>
            <a:ext cx="11037658" cy="936104"/>
          </a:xfrm>
        </p:spPr>
        <p:txBody>
          <a:bodyPr/>
          <a:lstStyle/>
          <a:p>
            <a:r>
              <a:rPr lang="en-US" dirty="0"/>
              <a:t>First </a:t>
            </a:r>
            <a:r>
              <a:rPr lang="en-US" dirty="0">
                <a:hlinkClick r:id="rId2"/>
              </a:rPr>
              <a:t>read doc</a:t>
            </a:r>
            <a:r>
              <a:rPr lang="en-US" dirty="0"/>
              <a:t>, then </a:t>
            </a:r>
            <a:r>
              <a:rPr lang="en-US" dirty="0">
                <a:hlinkClick r:id="rId3"/>
              </a:rPr>
              <a:t>try sample queries</a:t>
            </a:r>
            <a:endParaRPr lang="en-US" dirty="0"/>
          </a:p>
        </p:txBody>
      </p:sp>
      <p:sp>
        <p:nvSpPr>
          <p:cNvPr id="4" name="Slide Number Placeholder 3">
            <a:extLst>
              <a:ext uri="{FF2B5EF4-FFF2-40B4-BE49-F238E27FC236}">
                <a16:creationId xmlns:a16="http://schemas.microsoft.com/office/drawing/2014/main" id="{4873FD3C-DC0B-4B04-867A-D70FC985B60A}"/>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65</a:t>
            </a:fld>
            <a:endParaRPr lang="en-GB"/>
          </a:p>
        </p:txBody>
      </p:sp>
      <p:pic>
        <p:nvPicPr>
          <p:cNvPr id="5" name="Picture 4">
            <a:extLst>
              <a:ext uri="{FF2B5EF4-FFF2-40B4-BE49-F238E27FC236}">
                <a16:creationId xmlns:a16="http://schemas.microsoft.com/office/drawing/2014/main" id="{CAEB83E4-7962-4314-AC9B-EE90DDD863D0}"/>
              </a:ext>
            </a:extLst>
          </p:cNvPr>
          <p:cNvPicPr>
            <a:picLocks noChangeAspect="1"/>
          </p:cNvPicPr>
          <p:nvPr/>
        </p:nvPicPr>
        <p:blipFill>
          <a:blip r:embed="rId4"/>
          <a:stretch>
            <a:fillRect/>
          </a:stretch>
        </p:blipFill>
        <p:spPr>
          <a:xfrm>
            <a:off x="1413892" y="1340768"/>
            <a:ext cx="9167022" cy="4896544"/>
          </a:xfrm>
          <a:prstGeom prst="rect">
            <a:avLst/>
          </a:prstGeom>
        </p:spPr>
      </p:pic>
    </p:spTree>
    <p:extLst>
      <p:ext uri="{BB962C8B-B14F-4D97-AF65-F5344CB8AC3E}">
        <p14:creationId xmlns:p14="http://schemas.microsoft.com/office/powerpoint/2010/main" val="40298391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914DE-DC96-4003-9858-6B49569404BF}"/>
              </a:ext>
            </a:extLst>
          </p:cNvPr>
          <p:cNvSpPr>
            <a:spLocks noGrp="1"/>
          </p:cNvSpPr>
          <p:nvPr>
            <p:ph type="title"/>
          </p:nvPr>
        </p:nvSpPr>
        <p:spPr/>
        <p:txBody>
          <a:bodyPr/>
          <a:lstStyle/>
          <a:p>
            <a:r>
              <a:rPr lang="en-US" dirty="0"/>
              <a:t>SPARQL Update</a:t>
            </a:r>
          </a:p>
        </p:txBody>
      </p:sp>
      <p:sp>
        <p:nvSpPr>
          <p:cNvPr id="3" name="Content Placeholder 2">
            <a:extLst>
              <a:ext uri="{FF2B5EF4-FFF2-40B4-BE49-F238E27FC236}">
                <a16:creationId xmlns:a16="http://schemas.microsoft.com/office/drawing/2014/main" id="{F54DAA64-014B-4E7E-9440-11B41419D00A}"/>
              </a:ext>
            </a:extLst>
          </p:cNvPr>
          <p:cNvSpPr>
            <a:spLocks noGrp="1"/>
          </p:cNvSpPr>
          <p:nvPr>
            <p:ph idx="1"/>
          </p:nvPr>
        </p:nvSpPr>
        <p:spPr/>
        <p:txBody>
          <a:bodyPr/>
          <a:lstStyle/>
          <a:p>
            <a:r>
              <a:rPr lang="en-US" dirty="0">
                <a:cs typeface="Consolas" panose="020B0609020204030204" pitchFamily="49" charset="0"/>
              </a:rPr>
              <a:t>Graph Operations</a:t>
            </a:r>
          </a:p>
          <a:p>
            <a:pPr lvl="1"/>
            <a:r>
              <a:rPr lang="en-US" sz="1600" dirty="0">
                <a:cs typeface="Consolas" panose="020B0609020204030204" pitchFamily="49" charset="0"/>
              </a:rPr>
              <a:t>LOAD: load from file to graph</a:t>
            </a:r>
          </a:p>
          <a:p>
            <a:pPr lvl="1"/>
            <a:r>
              <a:rPr lang="en-US" sz="1600" dirty="0">
                <a:cs typeface="Consolas" panose="020B0609020204030204" pitchFamily="49" charset="0"/>
              </a:rPr>
              <a:t>CLEAR: delete all triples in graph</a:t>
            </a:r>
          </a:p>
          <a:p>
            <a:pPr lvl="1"/>
            <a:r>
              <a:rPr lang="en-US" sz="1600" dirty="0">
                <a:cs typeface="Consolas" panose="020B0609020204030204" pitchFamily="49" charset="0"/>
              </a:rPr>
              <a:t>CREATE: make empty graph (in GDB when you make the first quad that also makes the graph)</a:t>
            </a:r>
          </a:p>
          <a:p>
            <a:pPr lvl="1"/>
            <a:r>
              <a:rPr lang="en-US" sz="1600" dirty="0">
                <a:cs typeface="Consolas" panose="020B0609020204030204" pitchFamily="49" charset="0"/>
              </a:rPr>
              <a:t>DROP: remove graph (in GDB is same as CLEAR)</a:t>
            </a:r>
          </a:p>
          <a:p>
            <a:pPr lvl="1"/>
            <a:r>
              <a:rPr lang="en-US" sz="1600" dirty="0">
                <a:cs typeface="Consolas" panose="020B0609020204030204" pitchFamily="49" charset="0"/>
              </a:rPr>
              <a:t>COPY: copy graph to another</a:t>
            </a:r>
          </a:p>
          <a:p>
            <a:pPr lvl="1"/>
            <a:r>
              <a:rPr lang="en-US" sz="1600" dirty="0">
                <a:cs typeface="Consolas" panose="020B0609020204030204" pitchFamily="49" charset="0"/>
              </a:rPr>
              <a:t>MOVE: rename graph</a:t>
            </a:r>
          </a:p>
          <a:p>
            <a:pPr lvl="1"/>
            <a:r>
              <a:rPr lang="en-US" sz="1600" dirty="0">
                <a:cs typeface="Consolas" panose="020B0609020204030204" pitchFamily="49" charset="0"/>
              </a:rPr>
              <a:t>ADD: add triples from one graph to another</a:t>
            </a:r>
          </a:p>
          <a:p>
            <a:r>
              <a:rPr lang="en-US" dirty="0">
                <a:cs typeface="Consolas" panose="020B0609020204030204" pitchFamily="49" charset="0"/>
              </a:rPr>
              <a:t>Triple Operations</a:t>
            </a:r>
          </a:p>
          <a:p>
            <a:pPr lvl="1"/>
            <a:r>
              <a:rPr lang="en-US" sz="1600" dirty="0">
                <a:cs typeface="Consolas" panose="020B0609020204030204" pitchFamily="49" charset="0"/>
              </a:rPr>
              <a:t>INSERT DATA: insert constant triples</a:t>
            </a:r>
          </a:p>
          <a:p>
            <a:pPr lvl="1"/>
            <a:r>
              <a:rPr lang="en-US" sz="1600" dirty="0">
                <a:cs typeface="Consolas" panose="020B0609020204030204" pitchFamily="49" charset="0"/>
              </a:rPr>
              <a:t>DELETE DATA: delete constant triples</a:t>
            </a:r>
          </a:p>
          <a:p>
            <a:pPr lvl="1"/>
            <a:r>
              <a:rPr lang="en-US" sz="1600" dirty="0">
                <a:cs typeface="Consolas" panose="020B0609020204030204" pitchFamily="49" charset="0"/>
              </a:rPr>
              <a:t>DELETE: delete matching triples. Where clause binds variables, delete pattern says which triples</a:t>
            </a:r>
          </a:p>
          <a:p>
            <a:pPr lvl="1"/>
            <a:r>
              <a:rPr lang="en-US" sz="1600" dirty="0">
                <a:cs typeface="Consolas" panose="020B0609020204030204" pitchFamily="49" charset="0"/>
              </a:rPr>
              <a:t>INSERT: insert matching triples</a:t>
            </a:r>
          </a:p>
          <a:p>
            <a:pPr lvl="1"/>
            <a:r>
              <a:rPr lang="en-US" sz="1600" dirty="0">
                <a:cs typeface="Consolas" panose="020B0609020204030204" pitchFamily="49" charset="0"/>
              </a:rPr>
              <a:t>DELETE/INSERT: delete then insert (i.e. modification)</a:t>
            </a:r>
          </a:p>
          <a:p>
            <a:pPr lvl="1"/>
            <a:endParaRPr lang="en-US" sz="1600" dirty="0">
              <a:cs typeface="Consolas" panose="020B0609020204030204" pitchFamily="49" charset="0"/>
            </a:endParaRPr>
          </a:p>
        </p:txBody>
      </p:sp>
      <p:sp>
        <p:nvSpPr>
          <p:cNvPr id="4" name="Slide Number Placeholder 3">
            <a:extLst>
              <a:ext uri="{FF2B5EF4-FFF2-40B4-BE49-F238E27FC236}">
                <a16:creationId xmlns:a16="http://schemas.microsoft.com/office/drawing/2014/main" id="{6E30DF3F-2FC5-4625-B280-BE27C33BFDC3}"/>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66</a:t>
            </a:fld>
            <a:endParaRPr lang="en-GB"/>
          </a:p>
        </p:txBody>
      </p:sp>
    </p:spTree>
    <p:extLst>
      <p:ext uri="{BB962C8B-B14F-4D97-AF65-F5344CB8AC3E}">
        <p14:creationId xmlns:p14="http://schemas.microsoft.com/office/powerpoint/2010/main" val="17382105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948D6-006F-4175-BC7E-BA964E15C509}"/>
              </a:ext>
            </a:extLst>
          </p:cNvPr>
          <p:cNvSpPr>
            <a:spLocks noGrp="1"/>
          </p:cNvSpPr>
          <p:nvPr>
            <p:ph type="title"/>
          </p:nvPr>
        </p:nvSpPr>
        <p:spPr/>
        <p:txBody>
          <a:bodyPr/>
          <a:lstStyle/>
          <a:p>
            <a:r>
              <a:rPr lang="en-US" dirty="0"/>
              <a:t>Extension: </a:t>
            </a:r>
            <a:r>
              <a:rPr lang="en-US" dirty="0" err="1"/>
              <a:t>GeoSPARQL</a:t>
            </a:r>
            <a:endParaRPr lang="en-US" dirty="0"/>
          </a:p>
        </p:txBody>
      </p:sp>
      <p:sp>
        <p:nvSpPr>
          <p:cNvPr id="3" name="Content Placeholder 2">
            <a:extLst>
              <a:ext uri="{FF2B5EF4-FFF2-40B4-BE49-F238E27FC236}">
                <a16:creationId xmlns:a16="http://schemas.microsoft.com/office/drawing/2014/main" id="{4D603007-E306-4A87-A2E3-2D2D960BF800}"/>
              </a:ext>
            </a:extLst>
          </p:cNvPr>
          <p:cNvSpPr>
            <a:spLocks noGrp="1"/>
          </p:cNvSpPr>
          <p:nvPr>
            <p:ph idx="1"/>
          </p:nvPr>
        </p:nvSpPr>
        <p:spPr>
          <a:xfrm>
            <a:off x="719479" y="1196975"/>
            <a:ext cx="11037658" cy="2088009"/>
          </a:xfrm>
        </p:spPr>
        <p:txBody>
          <a:bodyPr/>
          <a:lstStyle/>
          <a:p>
            <a:r>
              <a:rPr lang="en-US" dirty="0" err="1">
                <a:hlinkClick r:id="rId2"/>
              </a:rPr>
              <a:t>GraphDB</a:t>
            </a:r>
            <a:r>
              <a:rPr lang="en-US" dirty="0">
                <a:hlinkClick r:id="rId2"/>
              </a:rPr>
              <a:t> supports</a:t>
            </a:r>
            <a:r>
              <a:rPr lang="en-US" dirty="0"/>
              <a:t> the </a:t>
            </a:r>
            <a:r>
              <a:rPr lang="en-US" dirty="0" err="1">
                <a:hlinkClick r:id="rId3"/>
              </a:rPr>
              <a:t>GeoSPARQL</a:t>
            </a:r>
            <a:r>
              <a:rPr lang="en-US" dirty="0">
                <a:hlinkClick r:id="rId3"/>
              </a:rPr>
              <a:t> standard</a:t>
            </a:r>
            <a:endParaRPr lang="en-US" dirty="0"/>
          </a:p>
          <a:p>
            <a:r>
              <a:rPr lang="en-US" dirty="0"/>
              <a:t>Topology predicates and functions over complex geometries</a:t>
            </a:r>
          </a:p>
          <a:p>
            <a:r>
              <a:rPr lang="en-US" dirty="0"/>
              <a:t>Supports 3 topology algebras (formalisms)</a:t>
            </a:r>
          </a:p>
          <a:p>
            <a:r>
              <a:rPr lang="en-US" dirty="0"/>
              <a:t>E.g. find points in polygon</a:t>
            </a:r>
          </a:p>
        </p:txBody>
      </p:sp>
      <p:sp>
        <p:nvSpPr>
          <p:cNvPr id="4" name="Slide Number Placeholder 3">
            <a:extLst>
              <a:ext uri="{FF2B5EF4-FFF2-40B4-BE49-F238E27FC236}">
                <a16:creationId xmlns:a16="http://schemas.microsoft.com/office/drawing/2014/main" id="{54D5C812-654C-4F2A-8294-A79AF1166348}"/>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67</a:t>
            </a:fld>
            <a:endParaRPr lang="en-GB"/>
          </a:p>
        </p:txBody>
      </p:sp>
      <p:sp>
        <p:nvSpPr>
          <p:cNvPr id="7" name="Rectangle 3">
            <a:extLst>
              <a:ext uri="{FF2B5EF4-FFF2-40B4-BE49-F238E27FC236}">
                <a16:creationId xmlns:a16="http://schemas.microsoft.com/office/drawing/2014/main" id="{D621E038-B553-496E-8A2F-75605AB462B4}"/>
              </a:ext>
            </a:extLst>
          </p:cNvPr>
          <p:cNvSpPr>
            <a:spLocks noChangeArrowheads="1"/>
          </p:cNvSpPr>
          <p:nvPr/>
        </p:nvSpPr>
        <p:spPr bwMode="auto">
          <a:xfrm>
            <a:off x="936169" y="3847531"/>
            <a:ext cx="10014729" cy="201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7020"/>
                </a:solidFill>
                <a:effectLst/>
                <a:latin typeface="Menlo"/>
              </a:rPr>
              <a:t>PREFIX</a:t>
            </a:r>
            <a:r>
              <a:rPr kumimoji="0" lang="en-US" altLang="en-US" b="0" i="0" u="none" strike="noStrike" cap="none" normalizeH="0" baseline="0" dirty="0">
                <a:ln>
                  <a:noFill/>
                </a:ln>
                <a:solidFill>
                  <a:srgbClr val="292B2C"/>
                </a:solidFill>
                <a:effectLst/>
                <a:latin typeface="Menlo"/>
              </a:rPr>
              <a:t> </a:t>
            </a:r>
            <a:r>
              <a:rPr kumimoji="0" lang="en-US" altLang="en-US" b="1" i="0" u="none" strike="noStrike" cap="none" normalizeH="0" baseline="0" dirty="0">
                <a:ln>
                  <a:noFill/>
                </a:ln>
                <a:solidFill>
                  <a:srgbClr val="0E84B5"/>
                </a:solidFill>
                <a:effectLst/>
                <a:latin typeface="Menlo"/>
              </a:rPr>
              <a:t>my</a:t>
            </a:r>
            <a:r>
              <a:rPr kumimoji="0" lang="en-US" altLang="en-US" b="0" i="0" u="none" strike="noStrike" cap="none" normalizeH="0" baseline="0" dirty="0">
                <a:ln>
                  <a:noFill/>
                </a:ln>
                <a:solidFill>
                  <a:srgbClr val="292B2C"/>
                </a:solidFill>
                <a:effectLst/>
                <a:latin typeface="Menlo"/>
              </a:rPr>
              <a:t>: </a:t>
            </a:r>
            <a:r>
              <a:rPr kumimoji="0" lang="en-US" altLang="en-US" b="1" i="0" u="none" strike="noStrike" cap="none" normalizeH="0" baseline="0" dirty="0">
                <a:ln>
                  <a:noFill/>
                </a:ln>
                <a:solidFill>
                  <a:srgbClr val="002070"/>
                </a:solidFill>
                <a:effectLst/>
                <a:latin typeface="Menlo"/>
              </a:rPr>
              <a:t>&lt;http://example.org/ontology#&gt;</a:t>
            </a:r>
            <a:r>
              <a:rPr kumimoji="0" lang="en-US" altLang="en-US" b="0" i="0" u="none" strike="noStrike" cap="none" normalizeH="0" baseline="0" dirty="0">
                <a:ln>
                  <a:noFill/>
                </a:ln>
                <a:solidFill>
                  <a:srgbClr val="292B2C"/>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7020"/>
                </a:solidFill>
                <a:effectLst/>
                <a:latin typeface="Menlo"/>
              </a:rPr>
              <a:t>PREFIX</a:t>
            </a:r>
            <a:r>
              <a:rPr kumimoji="0" lang="en-US" altLang="en-US" b="0" i="0" u="none" strike="noStrike" cap="none" normalizeH="0" baseline="0" dirty="0">
                <a:ln>
                  <a:noFill/>
                </a:ln>
                <a:solidFill>
                  <a:srgbClr val="292B2C"/>
                </a:solidFill>
                <a:effectLst/>
                <a:latin typeface="Menlo"/>
              </a:rPr>
              <a:t> </a:t>
            </a:r>
            <a:r>
              <a:rPr kumimoji="0" lang="en-US" altLang="en-US" b="1" i="0" u="none" strike="noStrike" cap="none" normalizeH="0" baseline="0" dirty="0">
                <a:ln>
                  <a:noFill/>
                </a:ln>
                <a:solidFill>
                  <a:srgbClr val="0E84B5"/>
                </a:solidFill>
                <a:effectLst/>
                <a:latin typeface="Menlo"/>
              </a:rPr>
              <a:t>geo</a:t>
            </a:r>
            <a:r>
              <a:rPr kumimoji="0" lang="en-US" altLang="en-US" b="0" i="0" u="none" strike="noStrike" cap="none" normalizeH="0" baseline="0" dirty="0">
                <a:ln>
                  <a:noFill/>
                </a:ln>
                <a:solidFill>
                  <a:srgbClr val="292B2C"/>
                </a:solidFill>
                <a:effectLst/>
                <a:latin typeface="Menlo"/>
              </a:rPr>
              <a:t>: </a:t>
            </a:r>
            <a:r>
              <a:rPr kumimoji="0" lang="en-US" altLang="en-US" b="1" i="0" u="none" strike="noStrike" cap="none" normalizeH="0" baseline="0" dirty="0">
                <a:ln>
                  <a:noFill/>
                </a:ln>
                <a:solidFill>
                  <a:srgbClr val="002070"/>
                </a:solidFill>
                <a:effectLst/>
                <a:latin typeface="Menlo"/>
              </a:rPr>
              <a:t>&lt;http://www.opengis.net/ont/geosparql#&gt;</a:t>
            </a:r>
            <a:r>
              <a:rPr kumimoji="0" lang="en-US" altLang="en-US" b="0" i="0" u="none" strike="noStrike" cap="none" normalizeH="0" baseline="0" dirty="0">
                <a:ln>
                  <a:noFill/>
                </a:ln>
                <a:solidFill>
                  <a:srgbClr val="292B2C"/>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7020"/>
                </a:solidFill>
                <a:effectLst/>
                <a:latin typeface="Menlo"/>
              </a:rPr>
              <a:t>PREFIX</a:t>
            </a:r>
            <a:r>
              <a:rPr kumimoji="0" lang="en-US" altLang="en-US" b="0" i="0" u="none" strike="noStrike" cap="none" normalizeH="0" baseline="0" dirty="0">
                <a:ln>
                  <a:noFill/>
                </a:ln>
                <a:solidFill>
                  <a:srgbClr val="292B2C"/>
                </a:solidFill>
                <a:effectLst/>
                <a:latin typeface="Menlo"/>
              </a:rPr>
              <a:t> </a:t>
            </a:r>
            <a:r>
              <a:rPr kumimoji="0" lang="en-US" altLang="en-US" b="1" i="0" u="none" strike="noStrike" cap="none" normalizeH="0" baseline="0" dirty="0" err="1">
                <a:ln>
                  <a:noFill/>
                </a:ln>
                <a:solidFill>
                  <a:srgbClr val="0E84B5"/>
                </a:solidFill>
                <a:effectLst/>
                <a:latin typeface="Menlo"/>
              </a:rPr>
              <a:t>geof</a:t>
            </a:r>
            <a:r>
              <a:rPr kumimoji="0" lang="en-US" altLang="en-US" b="0" i="0" u="none" strike="noStrike" cap="none" normalizeH="0" baseline="0" dirty="0">
                <a:ln>
                  <a:noFill/>
                </a:ln>
                <a:solidFill>
                  <a:srgbClr val="292B2C"/>
                </a:solidFill>
                <a:effectLst/>
                <a:latin typeface="Menlo"/>
              </a:rPr>
              <a:t>: </a:t>
            </a:r>
            <a:r>
              <a:rPr kumimoji="0" lang="en-US" altLang="en-US" b="1" i="0" u="none" strike="noStrike" cap="none" normalizeH="0" baseline="0" dirty="0">
                <a:ln>
                  <a:noFill/>
                </a:ln>
                <a:solidFill>
                  <a:srgbClr val="002070"/>
                </a:solidFill>
                <a:effectLst/>
                <a:latin typeface="Menlo"/>
              </a:rPr>
              <a:t>&lt;http://www.opengis.net/def/function/geosparql/&gt;</a:t>
            </a:r>
            <a:r>
              <a:rPr kumimoji="0" lang="en-US" altLang="en-US" b="0" i="0" u="none" strike="noStrike" cap="none" normalizeH="0" baseline="0" dirty="0">
                <a:ln>
                  <a:noFill/>
                </a:ln>
                <a:solidFill>
                  <a:srgbClr val="292B2C"/>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292B2C"/>
              </a:solidFill>
              <a:effectLst/>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7020"/>
                </a:solidFill>
                <a:effectLst/>
                <a:latin typeface="Menlo"/>
              </a:rPr>
              <a:t>SELECT</a:t>
            </a:r>
            <a:r>
              <a:rPr kumimoji="0" lang="en-US" altLang="en-US" b="0" i="0" u="none" strike="noStrike" cap="none" normalizeH="0" baseline="0" dirty="0">
                <a:ln>
                  <a:noFill/>
                </a:ln>
                <a:solidFill>
                  <a:srgbClr val="292B2C"/>
                </a:solidFill>
                <a:effectLst/>
                <a:latin typeface="Menlo"/>
              </a:rPr>
              <a:t> </a:t>
            </a:r>
            <a:r>
              <a:rPr kumimoji="0" lang="en-US" altLang="en-US" b="0" i="0" u="none" strike="noStrike" cap="none" normalizeH="0" baseline="0" dirty="0">
                <a:ln>
                  <a:noFill/>
                </a:ln>
                <a:solidFill>
                  <a:srgbClr val="BB60D5"/>
                </a:solidFill>
                <a:effectLst/>
                <a:latin typeface="Menlo"/>
              </a:rPr>
              <a:t>?f</a:t>
            </a:r>
            <a:r>
              <a:rPr kumimoji="0" lang="en-US" altLang="en-US" b="0" i="0" u="none" strike="noStrike" cap="none" normalizeH="0" baseline="0" dirty="0">
                <a:ln>
                  <a:noFill/>
                </a:ln>
                <a:solidFill>
                  <a:srgbClr val="292B2C"/>
                </a:solidFill>
                <a:effectLst/>
                <a:latin typeface="Menlo"/>
              </a:rPr>
              <a:t> </a:t>
            </a:r>
            <a:r>
              <a:rPr kumimoji="0" lang="en-US" altLang="en-US" b="1" i="0" u="none" strike="noStrike" cap="none" normalizeH="0" baseline="0" dirty="0">
                <a:ln>
                  <a:noFill/>
                </a:ln>
                <a:solidFill>
                  <a:srgbClr val="007020"/>
                </a:solidFill>
                <a:effectLst/>
                <a:latin typeface="Menlo"/>
              </a:rPr>
              <a:t>WHERE</a:t>
            </a:r>
            <a:r>
              <a:rPr kumimoji="0" lang="en-US" altLang="en-US" b="0" i="0" u="none" strike="noStrike" cap="none" normalizeH="0" baseline="0" dirty="0">
                <a:ln>
                  <a:noFill/>
                </a:ln>
                <a:solidFill>
                  <a:srgbClr val="292B2C"/>
                </a:solidFill>
                <a:effectLst/>
                <a:latin typeface="Menlo"/>
              </a:rPr>
              <a:t>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rgbClr val="292B2C"/>
                </a:solidFill>
                <a:latin typeface="Menlo"/>
              </a:rPr>
              <a:t>  </a:t>
            </a:r>
            <a:r>
              <a:rPr kumimoji="0" lang="en-US" altLang="en-US" b="0" i="0" u="none" strike="noStrike" cap="none" normalizeH="0" baseline="0" dirty="0">
                <a:ln>
                  <a:noFill/>
                </a:ln>
                <a:solidFill>
                  <a:srgbClr val="BB60D5"/>
                </a:solidFill>
                <a:effectLst/>
                <a:latin typeface="Menlo"/>
              </a:rPr>
              <a:t>?f</a:t>
            </a:r>
            <a:r>
              <a:rPr kumimoji="0" lang="en-US" altLang="en-US" b="0" i="0" u="none" strike="noStrike" cap="none" normalizeH="0" baseline="0" dirty="0">
                <a:ln>
                  <a:noFill/>
                </a:ln>
                <a:solidFill>
                  <a:srgbClr val="292B2C"/>
                </a:solidFill>
                <a:effectLst/>
                <a:latin typeface="Menlo"/>
              </a:rPr>
              <a:t> </a:t>
            </a:r>
            <a:r>
              <a:rPr kumimoji="0" lang="en-US" altLang="en-US" b="1" i="0" u="none" strike="noStrike" cap="none" normalizeH="0" baseline="0" dirty="0" err="1">
                <a:ln>
                  <a:noFill/>
                </a:ln>
                <a:solidFill>
                  <a:srgbClr val="0E84B5"/>
                </a:solidFill>
                <a:effectLst/>
                <a:latin typeface="Menlo"/>
              </a:rPr>
              <a:t>my</a:t>
            </a:r>
            <a:r>
              <a:rPr kumimoji="0" lang="en-US" altLang="en-US" b="0" i="0" u="none" strike="noStrike" cap="none" normalizeH="0" baseline="0" dirty="0" err="1">
                <a:ln>
                  <a:noFill/>
                </a:ln>
                <a:solidFill>
                  <a:srgbClr val="292B2C"/>
                </a:solidFill>
                <a:effectLst/>
                <a:latin typeface="Menlo"/>
              </a:rPr>
              <a:t>:</a:t>
            </a:r>
            <a:r>
              <a:rPr kumimoji="0" lang="en-US" altLang="en-US" b="1" i="0" u="none" strike="noStrike" cap="none" normalizeH="0" baseline="0" dirty="0" err="1">
                <a:ln>
                  <a:noFill/>
                </a:ln>
                <a:solidFill>
                  <a:srgbClr val="062873"/>
                </a:solidFill>
                <a:effectLst/>
                <a:latin typeface="Menlo"/>
              </a:rPr>
              <a:t>hasPointGeometry</a:t>
            </a:r>
            <a:r>
              <a:rPr kumimoji="0" lang="en-US" altLang="en-US" b="0" i="0" u="none" strike="noStrike" cap="none" normalizeH="0" baseline="0" dirty="0">
                <a:ln>
                  <a:noFill/>
                </a:ln>
                <a:solidFill>
                  <a:srgbClr val="292B2C"/>
                </a:solidFill>
                <a:effectLst/>
                <a:latin typeface="Menlo"/>
              </a:rPr>
              <a:t> </a:t>
            </a:r>
            <a:r>
              <a:rPr kumimoji="0" lang="en-US" altLang="en-US" b="0" i="0" u="none" strike="noStrike" cap="none" normalizeH="0" baseline="0" dirty="0">
                <a:ln>
                  <a:noFill/>
                </a:ln>
                <a:solidFill>
                  <a:srgbClr val="BB60D5"/>
                </a:solidFill>
                <a:effectLst/>
                <a:latin typeface="Menlo"/>
              </a:rPr>
              <a:t>/</a:t>
            </a:r>
            <a:r>
              <a:rPr kumimoji="0" lang="en-US" altLang="en-US" b="0" i="0" u="none" strike="noStrike" cap="none" normalizeH="0" baseline="0" dirty="0">
                <a:ln>
                  <a:noFill/>
                </a:ln>
                <a:solidFill>
                  <a:srgbClr val="292B2C"/>
                </a:solidFill>
                <a:effectLst/>
                <a:latin typeface="Menlo"/>
              </a:rPr>
              <a:t> </a:t>
            </a:r>
            <a:r>
              <a:rPr kumimoji="0" lang="en-US" altLang="en-US" b="1" i="0" u="none" strike="noStrike" cap="none" normalizeH="0" baseline="0" dirty="0" err="1">
                <a:ln>
                  <a:noFill/>
                </a:ln>
                <a:solidFill>
                  <a:srgbClr val="0E84B5"/>
                </a:solidFill>
                <a:effectLst/>
                <a:latin typeface="Menlo"/>
              </a:rPr>
              <a:t>geo</a:t>
            </a:r>
            <a:r>
              <a:rPr kumimoji="0" lang="en-US" altLang="en-US" b="0" i="0" u="none" strike="noStrike" cap="none" normalizeH="0" baseline="0" dirty="0" err="1">
                <a:ln>
                  <a:noFill/>
                </a:ln>
                <a:solidFill>
                  <a:srgbClr val="292B2C"/>
                </a:solidFill>
                <a:effectLst/>
                <a:latin typeface="Menlo"/>
              </a:rPr>
              <a:t>:</a:t>
            </a:r>
            <a:r>
              <a:rPr kumimoji="0" lang="en-US" altLang="en-US" b="1" i="0" u="none" strike="noStrike" cap="none" normalizeH="0" baseline="0" dirty="0" err="1">
                <a:ln>
                  <a:noFill/>
                </a:ln>
                <a:solidFill>
                  <a:srgbClr val="062873"/>
                </a:solidFill>
                <a:effectLst/>
                <a:latin typeface="Menlo"/>
              </a:rPr>
              <a:t>asWKT</a:t>
            </a:r>
            <a:r>
              <a:rPr kumimoji="0" lang="en-US" altLang="en-US" b="0" i="0" u="none" strike="noStrike" cap="none" normalizeH="0" baseline="0" dirty="0">
                <a:ln>
                  <a:noFill/>
                </a:ln>
                <a:solidFill>
                  <a:srgbClr val="292B2C"/>
                </a:solidFill>
                <a:effectLst/>
                <a:latin typeface="Menlo"/>
              </a:rPr>
              <a:t> </a:t>
            </a:r>
            <a:r>
              <a:rPr kumimoji="0" lang="en-US" altLang="en-US" b="0" i="0" u="none" strike="noStrike" cap="none" normalizeH="0" baseline="0" dirty="0">
                <a:ln>
                  <a:noFill/>
                </a:ln>
                <a:solidFill>
                  <a:srgbClr val="BB60D5"/>
                </a:solidFill>
                <a:effectLst/>
                <a:latin typeface="Menlo"/>
              </a:rPr>
              <a:t>?</a:t>
            </a:r>
            <a:r>
              <a:rPr kumimoji="0" lang="en-US" altLang="en-US" b="0" i="0" u="none" strike="noStrike" cap="none" normalizeH="0" baseline="0" dirty="0" err="1">
                <a:ln>
                  <a:noFill/>
                </a:ln>
                <a:solidFill>
                  <a:srgbClr val="BB60D5"/>
                </a:solidFill>
                <a:effectLst/>
                <a:latin typeface="Menlo"/>
              </a:rPr>
              <a:t>fWKT</a:t>
            </a:r>
            <a:r>
              <a:rPr kumimoji="0" lang="en-US" altLang="en-US" b="0" i="0" u="none" strike="noStrike" cap="none" normalizeH="0" baseline="0" dirty="0">
                <a:ln>
                  <a:noFill/>
                </a:ln>
                <a:solidFill>
                  <a:srgbClr val="292B2C"/>
                </a:solidFill>
                <a:effectLst/>
                <a:latin typeface="Menlo"/>
              </a:rPr>
              <a:t>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7020"/>
                </a:solidFill>
                <a:effectLst/>
                <a:latin typeface="Menlo"/>
              </a:rPr>
              <a:t>  FILTER</a:t>
            </a:r>
            <a:r>
              <a:rPr kumimoji="0" lang="en-US" altLang="en-US" b="0" i="0" u="none" strike="noStrike" cap="none" normalizeH="0" baseline="0" dirty="0">
                <a:ln>
                  <a:noFill/>
                </a:ln>
                <a:solidFill>
                  <a:srgbClr val="292B2C"/>
                </a:solidFill>
                <a:effectLst/>
                <a:latin typeface="Menlo"/>
              </a:rPr>
              <a:t> (</a:t>
            </a:r>
            <a:r>
              <a:rPr kumimoji="0" lang="en-US" altLang="en-US" b="1" i="0" u="none" strike="noStrike" cap="none" normalizeH="0" baseline="0" dirty="0" err="1">
                <a:ln>
                  <a:noFill/>
                </a:ln>
                <a:solidFill>
                  <a:srgbClr val="0E84B5"/>
                </a:solidFill>
                <a:effectLst/>
                <a:latin typeface="Menlo"/>
              </a:rPr>
              <a:t>geof</a:t>
            </a:r>
            <a:r>
              <a:rPr kumimoji="0" lang="en-US" altLang="en-US" b="0" i="0" u="none" strike="noStrike" cap="none" normalizeH="0" baseline="0" dirty="0" err="1">
                <a:ln>
                  <a:noFill/>
                </a:ln>
                <a:solidFill>
                  <a:srgbClr val="292B2C"/>
                </a:solidFill>
                <a:effectLst/>
                <a:latin typeface="Menlo"/>
              </a:rPr>
              <a:t>:</a:t>
            </a:r>
            <a:r>
              <a:rPr kumimoji="0" lang="en-US" altLang="en-US" b="1" i="0" u="none" strike="noStrike" cap="none" normalizeH="0" baseline="0" dirty="0" err="1">
                <a:ln>
                  <a:noFill/>
                </a:ln>
                <a:solidFill>
                  <a:srgbClr val="062873"/>
                </a:solidFill>
                <a:effectLst/>
                <a:latin typeface="Menlo"/>
              </a:rPr>
              <a:t>sfWithin</a:t>
            </a:r>
            <a:r>
              <a:rPr kumimoji="0" lang="en-US" altLang="en-US" b="0" i="0" u="none" strike="noStrike" cap="none" normalizeH="0" baseline="0" dirty="0">
                <a:ln>
                  <a:noFill/>
                </a:ln>
                <a:solidFill>
                  <a:srgbClr val="292B2C"/>
                </a:solidFill>
                <a:effectLst/>
                <a:latin typeface="Menlo"/>
              </a:rPr>
              <a:t>(</a:t>
            </a:r>
            <a:r>
              <a:rPr kumimoji="0" lang="en-US" altLang="en-US" b="0" i="0" u="none" strike="noStrike" cap="none" normalizeH="0" baseline="0" dirty="0">
                <a:ln>
                  <a:noFill/>
                </a:ln>
                <a:solidFill>
                  <a:srgbClr val="BB60D5"/>
                </a:solidFill>
                <a:effectLst/>
                <a:latin typeface="Menlo"/>
              </a:rPr>
              <a:t>?</a:t>
            </a:r>
            <a:r>
              <a:rPr kumimoji="0" lang="en-US" altLang="en-US" b="0" i="0" u="none" strike="noStrike" cap="none" normalizeH="0" baseline="0" dirty="0" err="1">
                <a:ln>
                  <a:noFill/>
                </a:ln>
                <a:solidFill>
                  <a:srgbClr val="BB60D5"/>
                </a:solidFill>
                <a:effectLst/>
                <a:latin typeface="Menlo"/>
              </a:rPr>
              <a:t>fWKT</a:t>
            </a:r>
            <a:r>
              <a:rPr kumimoji="0" lang="en-US" altLang="en-US" b="0" i="0" u="none" strike="noStrike" cap="none" normalizeH="0" baseline="0" dirty="0">
                <a:ln>
                  <a:noFill/>
                </a:ln>
                <a:solidFill>
                  <a:srgbClr val="292B2C"/>
                </a:solidFill>
                <a:effectLst/>
                <a:latin typeface="Menlo"/>
              </a:rPr>
              <a:t>, </a:t>
            </a:r>
            <a:r>
              <a:rPr lang="en-US" altLang="en-US" dirty="0">
                <a:solidFill>
                  <a:srgbClr val="4070A0"/>
                </a:solidFill>
                <a:latin typeface="Menlo"/>
              </a:rPr>
              <a:t>"</a:t>
            </a:r>
            <a:r>
              <a:rPr kumimoji="0" lang="en-US" altLang="en-US" b="0" i="0" u="none" strike="noStrike" cap="none" normalizeH="0" baseline="0" dirty="0">
                <a:ln>
                  <a:noFill/>
                </a:ln>
                <a:solidFill>
                  <a:srgbClr val="4070A0"/>
                </a:solidFill>
                <a:effectLst/>
                <a:latin typeface="Menlo"/>
              </a:rPr>
              <a:t>Polygon ((-83.4 34.0, -83.1 34.0, -83.1 34.2, -83.4 34.2, -83.4 34.0))"^^</a:t>
            </a:r>
            <a:r>
              <a:rPr kumimoji="0" lang="en-US" altLang="en-US" b="0" i="0" u="none" strike="noStrike" cap="none" normalizeH="0" baseline="0" dirty="0" err="1">
                <a:ln>
                  <a:noFill/>
                </a:ln>
                <a:solidFill>
                  <a:srgbClr val="4070A0"/>
                </a:solidFill>
                <a:effectLst/>
                <a:latin typeface="Menlo"/>
              </a:rPr>
              <a:t>geo:wktLiteral</a:t>
            </a:r>
            <a:r>
              <a:rPr kumimoji="0" lang="en-US" altLang="en-US" b="0" i="0" u="none" strike="noStrike" cap="none" normalizeH="0" baseline="0" dirty="0">
                <a:ln>
                  <a:noFill/>
                </a:ln>
                <a:solidFill>
                  <a:srgbClr val="4070A0"/>
                </a:solidFill>
                <a:effectLst/>
                <a:latin typeface="Menlo"/>
              </a:rPr>
              <a:t>))</a:t>
            </a:r>
            <a:r>
              <a:rPr kumimoji="0" lang="en-US" altLang="en-US" b="0" i="0" u="none" strike="noStrike" cap="none" normalizeH="0" baseline="0" dirty="0">
                <a:ln>
                  <a:noFill/>
                </a:ln>
                <a:solidFill>
                  <a:srgbClr val="292B2C"/>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4070A0"/>
                </a:solidFill>
                <a:effectLst/>
                <a:latin typeface="Menlo"/>
              </a:rPr>
              <a:t>}</a:t>
            </a:r>
            <a:r>
              <a:rPr kumimoji="0" lang="en-US" altLang="en-US" b="0" i="0" u="none" strike="noStrike" cap="none" normalizeH="0" baseline="0" dirty="0">
                <a:ln>
                  <a:noFill/>
                </a:ln>
                <a:solidFill>
                  <a:schemeClr val="tx1"/>
                </a:solidFill>
                <a:effectLst/>
              </a:rPr>
              <a:t> </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020954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BBB7A-1157-4D74-B9C8-78D176337012}"/>
              </a:ext>
            </a:extLst>
          </p:cNvPr>
          <p:cNvSpPr>
            <a:spLocks noGrp="1"/>
          </p:cNvSpPr>
          <p:nvPr>
            <p:ph type="title"/>
          </p:nvPr>
        </p:nvSpPr>
        <p:spPr/>
        <p:txBody>
          <a:bodyPr/>
          <a:lstStyle/>
          <a:p>
            <a:r>
              <a:rPr lang="en-US" dirty="0"/>
              <a:t>Extension: Facets and Full-Text-Search</a:t>
            </a:r>
          </a:p>
        </p:txBody>
      </p:sp>
      <p:sp>
        <p:nvSpPr>
          <p:cNvPr id="3" name="Content Placeholder 2">
            <a:extLst>
              <a:ext uri="{FF2B5EF4-FFF2-40B4-BE49-F238E27FC236}">
                <a16:creationId xmlns:a16="http://schemas.microsoft.com/office/drawing/2014/main" id="{D9E6CEF9-8588-4636-B7B4-32B72C64E56D}"/>
              </a:ext>
            </a:extLst>
          </p:cNvPr>
          <p:cNvSpPr>
            <a:spLocks noGrp="1"/>
          </p:cNvSpPr>
          <p:nvPr>
            <p:ph idx="1"/>
          </p:nvPr>
        </p:nvSpPr>
        <p:spPr>
          <a:xfrm>
            <a:off x="719479" y="1196975"/>
            <a:ext cx="4222805" cy="4895850"/>
          </a:xfrm>
        </p:spPr>
        <p:txBody>
          <a:bodyPr/>
          <a:lstStyle/>
          <a:p>
            <a:r>
              <a:rPr lang="en-US" sz="2000" dirty="0" err="1">
                <a:hlinkClick r:id="rId2"/>
              </a:rPr>
              <a:t>GraphDB</a:t>
            </a:r>
            <a:r>
              <a:rPr lang="en-US" sz="2000" dirty="0">
                <a:hlinkClick r:id="rId2"/>
              </a:rPr>
              <a:t> connectors</a:t>
            </a:r>
            <a:r>
              <a:rPr lang="en-US" sz="2000" dirty="0"/>
              <a:t> synchronize selected data to:</a:t>
            </a:r>
          </a:p>
          <a:p>
            <a:pPr lvl="1"/>
            <a:r>
              <a:rPr lang="en-US" sz="1600" dirty="0">
                <a:hlinkClick r:id="rId3"/>
              </a:rPr>
              <a:t>Lucene </a:t>
            </a:r>
            <a:r>
              <a:rPr lang="en-US" sz="1600" dirty="0" err="1">
                <a:hlinkClick r:id="rId3"/>
              </a:rPr>
              <a:t>GraphDB</a:t>
            </a:r>
            <a:r>
              <a:rPr lang="en-US" sz="1600" dirty="0">
                <a:hlinkClick r:id="rId3"/>
              </a:rPr>
              <a:t> connector</a:t>
            </a:r>
            <a:r>
              <a:rPr lang="en-US" sz="1600" dirty="0"/>
              <a:t> (standard)</a:t>
            </a:r>
          </a:p>
          <a:p>
            <a:pPr lvl="1"/>
            <a:r>
              <a:rPr lang="en-US" sz="1600" u="sng" dirty="0">
                <a:hlinkClick r:id="rId4"/>
              </a:rPr>
              <a:t>Elasticsearch </a:t>
            </a:r>
            <a:r>
              <a:rPr lang="en-US" sz="1600" u="sng" dirty="0" err="1">
                <a:hlinkClick r:id="rId4"/>
              </a:rPr>
              <a:t>GraphDB</a:t>
            </a:r>
            <a:r>
              <a:rPr lang="en-US" sz="1600" u="sng" dirty="0">
                <a:hlinkClick r:id="rId4"/>
              </a:rPr>
              <a:t> connector</a:t>
            </a:r>
            <a:r>
              <a:rPr lang="en-US" sz="1600" dirty="0"/>
              <a:t> (enterprise)</a:t>
            </a:r>
          </a:p>
          <a:p>
            <a:pPr lvl="1"/>
            <a:r>
              <a:rPr lang="en-US" sz="1600" dirty="0" err="1">
                <a:hlinkClick r:id="rId5"/>
              </a:rPr>
              <a:t>Solr</a:t>
            </a:r>
            <a:r>
              <a:rPr lang="en-US" sz="1600" dirty="0">
                <a:hlinkClick r:id="rId5"/>
              </a:rPr>
              <a:t> </a:t>
            </a:r>
            <a:r>
              <a:rPr lang="en-US" sz="1600" dirty="0" err="1">
                <a:hlinkClick r:id="rId5"/>
              </a:rPr>
              <a:t>GraphDB</a:t>
            </a:r>
            <a:r>
              <a:rPr lang="en-US" sz="1600" dirty="0">
                <a:hlinkClick r:id="rId5"/>
              </a:rPr>
              <a:t> connector</a:t>
            </a:r>
            <a:r>
              <a:rPr lang="en-US" sz="1600" dirty="0"/>
              <a:t> (enterprise)</a:t>
            </a:r>
          </a:p>
          <a:p>
            <a:r>
              <a:rPr lang="en-US" sz="2000" dirty="0"/>
              <a:t>Create index(</a:t>
            </a:r>
            <a:r>
              <a:rPr lang="en-US" sz="2000" dirty="0" err="1"/>
              <a:t>es</a:t>
            </a:r>
            <a:r>
              <a:rPr lang="en-US" sz="2000" dirty="0"/>
              <a:t>), </a:t>
            </a:r>
            <a:r>
              <a:rPr lang="en-US" sz="2000" dirty="0" err="1"/>
              <a:t>GraphDB</a:t>
            </a:r>
            <a:r>
              <a:rPr lang="en-US" sz="2000" dirty="0"/>
              <a:t> keeps them in sync</a:t>
            </a:r>
          </a:p>
          <a:p>
            <a:pPr lvl="1"/>
            <a:r>
              <a:rPr lang="en-US" sz="1400" dirty="0"/>
              <a:t>SPARQL INSERT DATA</a:t>
            </a:r>
          </a:p>
          <a:p>
            <a:pPr lvl="1"/>
            <a:r>
              <a:rPr lang="en-US" sz="1400" dirty="0"/>
              <a:t>The '''literal''' is JSON configuration</a:t>
            </a:r>
          </a:p>
          <a:p>
            <a:pPr lvl="1"/>
            <a:r>
              <a:rPr lang="en-US" sz="1400" dirty="0" err="1"/>
              <a:t>ElasticSearch</a:t>
            </a:r>
            <a:r>
              <a:rPr lang="en-US" sz="1400" dirty="0"/>
              <a:t> connection info</a:t>
            </a:r>
          </a:p>
          <a:p>
            <a:pPr lvl="1"/>
            <a:r>
              <a:rPr lang="en-US" sz="1400" dirty="0"/>
              <a:t>List types to start from</a:t>
            </a:r>
          </a:p>
          <a:p>
            <a:pPr lvl="1"/>
            <a:r>
              <a:rPr lang="en-US" sz="1400" dirty="0"/>
              <a:t>Property chains to follow</a:t>
            </a:r>
          </a:p>
          <a:p>
            <a:pPr lvl="1"/>
            <a:r>
              <a:rPr lang="en-US" sz="1400" dirty="0"/>
              <a:t>Field name to index as</a:t>
            </a:r>
          </a:p>
          <a:p>
            <a:endParaRPr lang="en-US" sz="2000" dirty="0"/>
          </a:p>
        </p:txBody>
      </p:sp>
      <p:sp>
        <p:nvSpPr>
          <p:cNvPr id="4" name="Slide Number Placeholder 3">
            <a:extLst>
              <a:ext uri="{FF2B5EF4-FFF2-40B4-BE49-F238E27FC236}">
                <a16:creationId xmlns:a16="http://schemas.microsoft.com/office/drawing/2014/main" id="{F4074D29-DAB2-4C5E-B376-54FDC343EC61}"/>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68</a:t>
            </a:fld>
            <a:endParaRPr lang="en-GB"/>
          </a:p>
        </p:txBody>
      </p:sp>
      <p:sp>
        <p:nvSpPr>
          <p:cNvPr id="5" name="Rectangle 4">
            <a:extLst>
              <a:ext uri="{FF2B5EF4-FFF2-40B4-BE49-F238E27FC236}">
                <a16:creationId xmlns:a16="http://schemas.microsoft.com/office/drawing/2014/main" id="{AC62F4E9-2507-4CDF-B94A-9BBFDF8389CF}"/>
              </a:ext>
            </a:extLst>
          </p:cNvPr>
          <p:cNvSpPr/>
          <p:nvPr/>
        </p:nvSpPr>
        <p:spPr>
          <a:xfrm>
            <a:off x="4942284" y="1196975"/>
            <a:ext cx="6912767" cy="5093702"/>
          </a:xfrm>
          <a:prstGeom prst="rect">
            <a:avLst/>
          </a:prstGeom>
        </p:spPr>
        <p:txBody>
          <a:bodyPr wrap="square">
            <a:spAutoFit/>
          </a:bodyPr>
          <a:lstStyle/>
          <a:p>
            <a:r>
              <a:rPr lang="en-US" sz="1300" dirty="0">
                <a:solidFill>
                  <a:schemeClr val="tx1"/>
                </a:solidFill>
                <a:latin typeface="Consolas" panose="020B0609020204030204" pitchFamily="49" charset="0"/>
                <a:cs typeface="Consolas" panose="020B0609020204030204" pitchFamily="49" charset="0"/>
              </a:rPr>
              <a:t>PREFIX </a:t>
            </a:r>
            <a:r>
              <a:rPr lang="en-US" sz="1300" dirty="0" err="1">
                <a:solidFill>
                  <a:schemeClr val="tx1"/>
                </a:solidFill>
                <a:latin typeface="Consolas" panose="020B0609020204030204" pitchFamily="49" charset="0"/>
                <a:cs typeface="Consolas" panose="020B0609020204030204" pitchFamily="49" charset="0"/>
              </a:rPr>
              <a:t>inst</a:t>
            </a:r>
            <a:r>
              <a:rPr lang="en-US" sz="1300" dirty="0">
                <a:solidFill>
                  <a:schemeClr val="tx1"/>
                </a:solidFill>
                <a:latin typeface="Consolas" panose="020B0609020204030204" pitchFamily="49" charset="0"/>
                <a:cs typeface="Consolas" panose="020B0609020204030204" pitchFamily="49" charset="0"/>
              </a:rPr>
              <a:t>: &lt;http://www.ontotext.com/connectors/elasticsearch/instance#&gt;</a:t>
            </a:r>
          </a:p>
          <a:p>
            <a:r>
              <a:rPr lang="en-US" sz="1300" dirty="0">
                <a:solidFill>
                  <a:schemeClr val="tx1"/>
                </a:solidFill>
                <a:latin typeface="Consolas" panose="020B0609020204030204" pitchFamily="49" charset="0"/>
                <a:cs typeface="Consolas" panose="020B0609020204030204" pitchFamily="49" charset="0"/>
              </a:rPr>
              <a:t>INSERT DATA {</a:t>
            </a:r>
          </a:p>
          <a:p>
            <a:r>
              <a:rPr lang="en-US" sz="1300" dirty="0">
                <a:solidFill>
                  <a:schemeClr val="tx1"/>
                </a:solidFill>
                <a:latin typeface="Consolas" panose="020B0609020204030204" pitchFamily="49" charset="0"/>
                <a:cs typeface="Consolas" panose="020B0609020204030204" pitchFamily="49" charset="0"/>
              </a:rPr>
              <a:t>  </a:t>
            </a:r>
            <a:r>
              <a:rPr lang="en-US" sz="1300" dirty="0" err="1">
                <a:solidFill>
                  <a:schemeClr val="tx1"/>
                </a:solidFill>
                <a:latin typeface="Consolas" panose="020B0609020204030204" pitchFamily="49" charset="0"/>
                <a:cs typeface="Consolas" panose="020B0609020204030204" pitchFamily="49" charset="0"/>
              </a:rPr>
              <a:t>inst:org-activity</a:t>
            </a:r>
            <a:r>
              <a:rPr lang="en-US" sz="1300" dirty="0">
                <a:solidFill>
                  <a:schemeClr val="tx1"/>
                </a:solidFill>
                <a:latin typeface="Consolas" panose="020B0609020204030204" pitchFamily="49" charset="0"/>
                <a:cs typeface="Consolas" panose="020B0609020204030204" pitchFamily="49" charset="0"/>
              </a:rPr>
              <a:t> :</a:t>
            </a:r>
            <a:r>
              <a:rPr lang="en-US" sz="1300" dirty="0" err="1">
                <a:solidFill>
                  <a:schemeClr val="tx1"/>
                </a:solidFill>
                <a:latin typeface="Consolas" panose="020B0609020204030204" pitchFamily="49" charset="0"/>
                <a:cs typeface="Consolas" panose="020B0609020204030204" pitchFamily="49" charset="0"/>
              </a:rPr>
              <a:t>createConnector</a:t>
            </a:r>
            <a:r>
              <a:rPr lang="en-US" sz="1300" dirty="0">
                <a:solidFill>
                  <a:schemeClr val="tx1"/>
                </a:solidFill>
                <a:latin typeface="Consolas" panose="020B0609020204030204" pitchFamily="49" charset="0"/>
                <a:cs typeface="Consolas" panose="020B0609020204030204" pitchFamily="49" charset="0"/>
              </a:rPr>
              <a:t> '''</a:t>
            </a:r>
          </a:p>
          <a:p>
            <a:r>
              <a:rPr lang="en-US" sz="1300" dirty="0">
                <a:solidFill>
                  <a:schemeClr val="tx1"/>
                </a:solidFill>
                <a:latin typeface="Consolas" panose="020B0609020204030204" pitchFamily="49" charset="0"/>
                <a:cs typeface="Consolas" panose="020B0609020204030204" pitchFamily="49" charset="0"/>
              </a:rPr>
              <a:t>{</a:t>
            </a:r>
          </a:p>
          <a:p>
            <a:r>
              <a:rPr lang="en-US" sz="1300" dirty="0">
                <a:solidFill>
                  <a:schemeClr val="tx1"/>
                </a:solidFill>
                <a:latin typeface="Consolas" panose="020B0609020204030204" pitchFamily="49" charset="0"/>
                <a:cs typeface="Consolas" panose="020B0609020204030204" pitchFamily="49" charset="0"/>
              </a:rPr>
              <a:t>  "</a:t>
            </a:r>
            <a:r>
              <a:rPr lang="en-US" sz="1300" dirty="0" err="1">
                <a:solidFill>
                  <a:schemeClr val="tx1"/>
                </a:solidFill>
                <a:latin typeface="Consolas" panose="020B0609020204030204" pitchFamily="49" charset="0"/>
                <a:cs typeface="Consolas" panose="020B0609020204030204" pitchFamily="49" charset="0"/>
              </a:rPr>
              <a:t>elasticsearchCluster</a:t>
            </a:r>
            <a:r>
              <a:rPr lang="en-US" sz="1300" dirty="0">
                <a:solidFill>
                  <a:schemeClr val="tx1"/>
                </a:solidFill>
                <a:latin typeface="Consolas" panose="020B0609020204030204" pitchFamily="49" charset="0"/>
                <a:cs typeface="Consolas" panose="020B0609020204030204" pitchFamily="49" charset="0"/>
              </a:rPr>
              <a:t>": "</a:t>
            </a:r>
            <a:r>
              <a:rPr lang="en-US" sz="1300" dirty="0" err="1">
                <a:solidFill>
                  <a:schemeClr val="tx1"/>
                </a:solidFill>
                <a:latin typeface="Consolas" panose="020B0609020204030204" pitchFamily="49" charset="0"/>
                <a:cs typeface="Consolas" panose="020B0609020204030204" pitchFamily="49" charset="0"/>
              </a:rPr>
              <a:t>bgtr</a:t>
            </a:r>
            <a:r>
              <a:rPr lang="en-US" sz="1300" dirty="0">
                <a:solidFill>
                  <a:schemeClr val="tx1"/>
                </a:solidFill>
                <a:latin typeface="Consolas" panose="020B0609020204030204" pitchFamily="49" charset="0"/>
                <a:cs typeface="Consolas" panose="020B0609020204030204" pitchFamily="49" charset="0"/>
              </a:rPr>
              <a:t>",</a:t>
            </a:r>
          </a:p>
          <a:p>
            <a:r>
              <a:rPr lang="en-US" sz="1300" dirty="0">
                <a:solidFill>
                  <a:schemeClr val="tx1"/>
                </a:solidFill>
                <a:latin typeface="Consolas" panose="020B0609020204030204" pitchFamily="49" charset="0"/>
                <a:cs typeface="Consolas" panose="020B0609020204030204" pitchFamily="49" charset="0"/>
              </a:rPr>
              <a:t>  "</a:t>
            </a:r>
            <a:r>
              <a:rPr lang="en-US" sz="1300" dirty="0" err="1">
                <a:solidFill>
                  <a:schemeClr val="tx1"/>
                </a:solidFill>
                <a:latin typeface="Consolas" panose="020B0609020204030204" pitchFamily="49" charset="0"/>
                <a:cs typeface="Consolas" panose="020B0609020204030204" pitchFamily="49" charset="0"/>
              </a:rPr>
              <a:t>elasticsearchClusterSniff</a:t>
            </a:r>
            <a:r>
              <a:rPr lang="en-US" sz="1300" dirty="0">
                <a:solidFill>
                  <a:schemeClr val="tx1"/>
                </a:solidFill>
                <a:latin typeface="Consolas" panose="020B0609020204030204" pitchFamily="49" charset="0"/>
                <a:cs typeface="Consolas" panose="020B0609020204030204" pitchFamily="49" charset="0"/>
              </a:rPr>
              <a:t>": true,</a:t>
            </a:r>
          </a:p>
          <a:p>
            <a:r>
              <a:rPr lang="en-US" sz="1300" dirty="0">
                <a:solidFill>
                  <a:schemeClr val="tx1"/>
                </a:solidFill>
                <a:latin typeface="Consolas" panose="020B0609020204030204" pitchFamily="49" charset="0"/>
                <a:cs typeface="Consolas" panose="020B0609020204030204" pitchFamily="49" charset="0"/>
              </a:rPr>
              <a:t>  "</a:t>
            </a:r>
            <a:r>
              <a:rPr lang="en-US" sz="1300" dirty="0" err="1">
                <a:solidFill>
                  <a:schemeClr val="tx1"/>
                </a:solidFill>
                <a:latin typeface="Consolas" panose="020B0609020204030204" pitchFamily="49" charset="0"/>
                <a:cs typeface="Consolas" panose="020B0609020204030204" pitchFamily="49" charset="0"/>
              </a:rPr>
              <a:t>elasticsearchNode</a:t>
            </a:r>
            <a:r>
              <a:rPr lang="en-US" sz="1300" dirty="0">
                <a:solidFill>
                  <a:schemeClr val="tx1"/>
                </a:solidFill>
                <a:latin typeface="Consolas" panose="020B0609020204030204" pitchFamily="49" charset="0"/>
                <a:cs typeface="Consolas" panose="020B0609020204030204" pitchFamily="49" charset="0"/>
              </a:rPr>
              <a:t>": "localhost:9300",</a:t>
            </a:r>
          </a:p>
          <a:p>
            <a:r>
              <a:rPr lang="en-US" sz="1300" dirty="0">
                <a:solidFill>
                  <a:schemeClr val="tx1"/>
                </a:solidFill>
                <a:latin typeface="Consolas" panose="020B0609020204030204" pitchFamily="49" charset="0"/>
                <a:cs typeface="Consolas" panose="020B0609020204030204" pitchFamily="49" charset="0"/>
              </a:rPr>
              <a:t>  "</a:t>
            </a:r>
            <a:r>
              <a:rPr lang="en-US" sz="1300" dirty="0" err="1">
                <a:solidFill>
                  <a:schemeClr val="tx1"/>
                </a:solidFill>
                <a:latin typeface="Consolas" panose="020B0609020204030204" pitchFamily="49" charset="0"/>
                <a:cs typeface="Consolas" panose="020B0609020204030204" pitchFamily="49" charset="0"/>
              </a:rPr>
              <a:t>manageIndex</a:t>
            </a:r>
            <a:r>
              <a:rPr lang="en-US" sz="1300" dirty="0">
                <a:solidFill>
                  <a:schemeClr val="tx1"/>
                </a:solidFill>
                <a:latin typeface="Consolas" panose="020B0609020204030204" pitchFamily="49" charset="0"/>
                <a:cs typeface="Consolas" panose="020B0609020204030204" pitchFamily="49" charset="0"/>
              </a:rPr>
              <a:t>": true,</a:t>
            </a:r>
          </a:p>
          <a:p>
            <a:r>
              <a:rPr lang="en-US" sz="1300" dirty="0">
                <a:solidFill>
                  <a:schemeClr val="tx1"/>
                </a:solidFill>
                <a:latin typeface="Consolas" panose="020B0609020204030204" pitchFamily="49" charset="0"/>
                <a:cs typeface="Consolas" panose="020B0609020204030204" pitchFamily="49" charset="0"/>
              </a:rPr>
              <a:t>  "</a:t>
            </a:r>
            <a:r>
              <a:rPr lang="en-US" sz="1300" dirty="0" err="1">
                <a:solidFill>
                  <a:schemeClr val="tx1"/>
                </a:solidFill>
                <a:latin typeface="Consolas" panose="020B0609020204030204" pitchFamily="49" charset="0"/>
                <a:cs typeface="Consolas" panose="020B0609020204030204" pitchFamily="49" charset="0"/>
              </a:rPr>
              <a:t>bulkUpdateBatchSize</a:t>
            </a:r>
            <a:r>
              <a:rPr lang="en-US" sz="1300" dirty="0">
                <a:solidFill>
                  <a:schemeClr val="tx1"/>
                </a:solidFill>
                <a:latin typeface="Consolas" panose="020B0609020204030204" pitchFamily="49" charset="0"/>
                <a:cs typeface="Consolas" panose="020B0609020204030204" pitchFamily="49" charset="0"/>
              </a:rPr>
              <a:t>": 1000,</a:t>
            </a:r>
          </a:p>
          <a:p>
            <a:r>
              <a:rPr lang="en-US" sz="1300" dirty="0">
                <a:solidFill>
                  <a:schemeClr val="tx1"/>
                </a:solidFill>
                <a:latin typeface="Consolas" panose="020B0609020204030204" pitchFamily="49" charset="0"/>
                <a:cs typeface="Consolas" panose="020B0609020204030204" pitchFamily="49" charset="0"/>
              </a:rPr>
              <a:t>  "</a:t>
            </a:r>
            <a:r>
              <a:rPr lang="en-US" sz="1300" dirty="0" err="1">
                <a:solidFill>
                  <a:schemeClr val="tx1"/>
                </a:solidFill>
                <a:latin typeface="Consolas" panose="020B0609020204030204" pitchFamily="49" charset="0"/>
                <a:cs typeface="Consolas" panose="020B0609020204030204" pitchFamily="49" charset="0"/>
              </a:rPr>
              <a:t>manageMapping</a:t>
            </a:r>
            <a:r>
              <a:rPr lang="en-US" sz="1300" dirty="0">
                <a:solidFill>
                  <a:schemeClr val="tx1"/>
                </a:solidFill>
                <a:latin typeface="Consolas" panose="020B0609020204030204" pitchFamily="49" charset="0"/>
                <a:cs typeface="Consolas" panose="020B0609020204030204" pitchFamily="49" charset="0"/>
              </a:rPr>
              <a:t>": true,</a:t>
            </a:r>
          </a:p>
          <a:p>
            <a:r>
              <a:rPr lang="en-US" sz="1300" dirty="0">
                <a:solidFill>
                  <a:schemeClr val="tx1"/>
                </a:solidFill>
                <a:latin typeface="Consolas" panose="020B0609020204030204" pitchFamily="49" charset="0"/>
                <a:cs typeface="Consolas" panose="020B0609020204030204" pitchFamily="49" charset="0"/>
              </a:rPr>
              <a:t>  "fields": [{</a:t>
            </a:r>
          </a:p>
          <a:p>
            <a:r>
              <a:rPr lang="en-US" sz="1300" dirty="0">
                <a:solidFill>
                  <a:schemeClr val="tx1"/>
                </a:solidFill>
                <a:latin typeface="Consolas" panose="020B0609020204030204" pitchFamily="49" charset="0"/>
                <a:cs typeface="Consolas" panose="020B0609020204030204" pitchFamily="49" charset="0"/>
              </a:rPr>
              <a:t>      "</a:t>
            </a:r>
            <a:r>
              <a:rPr lang="en-US" sz="1300" dirty="0" err="1">
                <a:solidFill>
                  <a:schemeClr val="tx1"/>
                </a:solidFill>
                <a:latin typeface="Consolas" panose="020B0609020204030204" pitchFamily="49" charset="0"/>
                <a:cs typeface="Consolas" panose="020B0609020204030204" pitchFamily="49" charset="0"/>
              </a:rPr>
              <a:t>fielddata</a:t>
            </a:r>
            <a:r>
              <a:rPr lang="en-US" sz="1300" dirty="0">
                <a:solidFill>
                  <a:schemeClr val="tx1"/>
                </a:solidFill>
                <a:latin typeface="Consolas" panose="020B0609020204030204" pitchFamily="49" charset="0"/>
                <a:cs typeface="Consolas" panose="020B0609020204030204" pitchFamily="49" charset="0"/>
              </a:rPr>
              <a:t>": true,</a:t>
            </a:r>
          </a:p>
          <a:p>
            <a:r>
              <a:rPr lang="en-US" sz="1300" dirty="0">
                <a:solidFill>
                  <a:schemeClr val="tx1"/>
                </a:solidFill>
                <a:latin typeface="Consolas" panose="020B0609020204030204" pitchFamily="49" charset="0"/>
                <a:cs typeface="Consolas" panose="020B0609020204030204" pitchFamily="49" charset="0"/>
              </a:rPr>
              <a:t>      "indexed": true,</a:t>
            </a:r>
          </a:p>
          <a:p>
            <a:r>
              <a:rPr lang="en-US" sz="1300" dirty="0">
                <a:solidFill>
                  <a:schemeClr val="tx1"/>
                </a:solidFill>
                <a:latin typeface="Consolas" panose="020B0609020204030204" pitchFamily="49" charset="0"/>
                <a:cs typeface="Consolas" panose="020B0609020204030204" pitchFamily="49" charset="0"/>
              </a:rPr>
              <a:t>      "stored": true,</a:t>
            </a:r>
          </a:p>
          <a:p>
            <a:r>
              <a:rPr lang="en-US" sz="1300" dirty="0">
                <a:solidFill>
                  <a:schemeClr val="tx1"/>
                </a:solidFill>
                <a:latin typeface="Consolas" panose="020B0609020204030204" pitchFamily="49" charset="0"/>
                <a:cs typeface="Consolas" panose="020B0609020204030204" pitchFamily="49" charset="0"/>
              </a:rPr>
              <a:t>      "multivalued": true,</a:t>
            </a:r>
          </a:p>
          <a:p>
            <a:r>
              <a:rPr lang="en-US" sz="1300" dirty="0">
                <a:solidFill>
                  <a:schemeClr val="tx1"/>
                </a:solidFill>
                <a:latin typeface="Consolas" panose="020B0609020204030204" pitchFamily="49" charset="0"/>
                <a:cs typeface="Consolas" panose="020B0609020204030204" pitchFamily="49" charset="0"/>
              </a:rPr>
              <a:t>      "analyzed": false,</a:t>
            </a:r>
          </a:p>
          <a:p>
            <a:r>
              <a:rPr lang="en-US" sz="1300" dirty="0">
                <a:solidFill>
                  <a:schemeClr val="tx1"/>
                </a:solidFill>
                <a:latin typeface="Consolas" panose="020B0609020204030204" pitchFamily="49" charset="0"/>
                <a:cs typeface="Consolas" panose="020B0609020204030204" pitchFamily="49" charset="0"/>
              </a:rPr>
              <a:t>      "</a:t>
            </a:r>
            <a:r>
              <a:rPr lang="en-US" sz="1300" dirty="0" err="1">
                <a:solidFill>
                  <a:schemeClr val="tx1"/>
                </a:solidFill>
                <a:latin typeface="Consolas" panose="020B0609020204030204" pitchFamily="49" charset="0"/>
                <a:cs typeface="Consolas" panose="020B0609020204030204" pitchFamily="49" charset="0"/>
              </a:rPr>
              <a:t>fieldName</a:t>
            </a:r>
            <a:r>
              <a:rPr lang="en-US" sz="1300" dirty="0">
                <a:solidFill>
                  <a:schemeClr val="tx1"/>
                </a:solidFill>
                <a:latin typeface="Consolas" panose="020B0609020204030204" pitchFamily="49" charset="0"/>
                <a:cs typeface="Consolas" panose="020B0609020204030204" pitchFamily="49" charset="0"/>
              </a:rPr>
              <a:t>": "activity",</a:t>
            </a:r>
          </a:p>
          <a:p>
            <a:r>
              <a:rPr lang="en-US" sz="1300" dirty="0">
                <a:solidFill>
                  <a:schemeClr val="tx1"/>
                </a:solidFill>
                <a:latin typeface="Consolas" panose="020B0609020204030204" pitchFamily="49" charset="0"/>
                <a:cs typeface="Consolas" panose="020B0609020204030204" pitchFamily="49" charset="0"/>
              </a:rPr>
              <a:t>      "</a:t>
            </a:r>
            <a:r>
              <a:rPr lang="en-US" sz="1300" dirty="0" err="1">
                <a:solidFill>
                  <a:schemeClr val="tx1"/>
                </a:solidFill>
                <a:latin typeface="Consolas" panose="020B0609020204030204" pitchFamily="49" charset="0"/>
                <a:cs typeface="Consolas" panose="020B0609020204030204" pitchFamily="49" charset="0"/>
              </a:rPr>
              <a:t>propertyChain</a:t>
            </a:r>
            <a:r>
              <a:rPr lang="en-US" sz="1300" dirty="0">
                <a:solidFill>
                  <a:schemeClr val="tx1"/>
                </a:solidFill>
                <a:latin typeface="Consolas" panose="020B0609020204030204" pitchFamily="49" charset="0"/>
                <a:cs typeface="Consolas" panose="020B0609020204030204" pitchFamily="49" charset="0"/>
              </a:rPr>
              <a:t>": [</a:t>
            </a:r>
          </a:p>
          <a:p>
            <a:r>
              <a:rPr lang="en-US" sz="1300" dirty="0">
                <a:solidFill>
                  <a:schemeClr val="tx1"/>
                </a:solidFill>
                <a:latin typeface="Consolas" panose="020B0609020204030204" pitchFamily="49" charset="0"/>
                <a:cs typeface="Consolas" panose="020B0609020204030204" pitchFamily="49" charset="0"/>
              </a:rPr>
              <a:t>        "http://www.w3.org/ns/regorg#orgActivity",</a:t>
            </a:r>
          </a:p>
          <a:p>
            <a:r>
              <a:rPr lang="en-US" sz="1300" dirty="0">
                <a:solidFill>
                  <a:schemeClr val="tx1"/>
                </a:solidFill>
                <a:latin typeface="Consolas" panose="020B0609020204030204" pitchFamily="49" charset="0"/>
                <a:cs typeface="Consolas" panose="020B0609020204030204" pitchFamily="49" charset="0"/>
              </a:rPr>
              <a:t>        "http://www.w3.org/2004/02/skos/core#broaderTransitive"]}],</a:t>
            </a:r>
          </a:p>
          <a:p>
            <a:r>
              <a:rPr lang="en-US" sz="1300" dirty="0">
                <a:solidFill>
                  <a:schemeClr val="tx1"/>
                </a:solidFill>
                <a:latin typeface="Consolas" panose="020B0609020204030204" pitchFamily="49" charset="0"/>
                <a:cs typeface="Consolas" panose="020B0609020204030204" pitchFamily="49" charset="0"/>
              </a:rPr>
              <a:t>  "types": [</a:t>
            </a:r>
          </a:p>
          <a:p>
            <a:r>
              <a:rPr lang="en-US" sz="1300" dirty="0">
                <a:solidFill>
                  <a:schemeClr val="tx1"/>
                </a:solidFill>
                <a:latin typeface="Consolas" panose="020B0609020204030204" pitchFamily="49" charset="0"/>
                <a:cs typeface="Consolas" panose="020B0609020204030204" pitchFamily="49" charset="0"/>
              </a:rPr>
              <a:t>    "http://www.w3.org/ns/regorg#RegisteredOrganization"</a:t>
            </a:r>
          </a:p>
          <a:p>
            <a:r>
              <a:rPr lang="en-US" sz="1300" dirty="0">
                <a:solidFill>
                  <a:schemeClr val="tx1"/>
                </a:solidFill>
                <a:latin typeface="Consolas" panose="020B0609020204030204" pitchFamily="49" charset="0"/>
                <a:cs typeface="Consolas" panose="020B0609020204030204" pitchFamily="49" charset="0"/>
              </a:rPr>
              <a:t>  ]}</a:t>
            </a:r>
          </a:p>
          <a:p>
            <a:r>
              <a:rPr lang="en-US" sz="1300" dirty="0">
                <a:solidFill>
                  <a:schemeClr val="tx1"/>
                </a:solidFill>
                <a:latin typeface="Consolas" panose="020B0609020204030204" pitchFamily="49" charset="0"/>
                <a:cs typeface="Consolas" panose="020B0609020204030204" pitchFamily="49" charset="0"/>
              </a:rPr>
              <a:t>''' .</a:t>
            </a:r>
          </a:p>
          <a:p>
            <a:r>
              <a:rPr lang="en-US" sz="1300" dirty="0">
                <a:solidFill>
                  <a:schemeClr val="tx1"/>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8932208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0D773-4BB9-4C7B-8308-7CE11BF9947B}"/>
              </a:ext>
            </a:extLst>
          </p:cNvPr>
          <p:cNvSpPr>
            <a:spLocks noGrp="1"/>
          </p:cNvSpPr>
          <p:nvPr>
            <p:ph type="title"/>
          </p:nvPr>
        </p:nvSpPr>
        <p:spPr/>
        <p:txBody>
          <a:bodyPr/>
          <a:lstStyle/>
          <a:p>
            <a:r>
              <a:rPr lang="en-US" dirty="0"/>
              <a:t>Semantic Facets</a:t>
            </a:r>
          </a:p>
        </p:txBody>
      </p:sp>
      <p:sp>
        <p:nvSpPr>
          <p:cNvPr id="3" name="Content Placeholder 2">
            <a:extLst>
              <a:ext uri="{FF2B5EF4-FFF2-40B4-BE49-F238E27FC236}">
                <a16:creationId xmlns:a16="http://schemas.microsoft.com/office/drawing/2014/main" id="{97121531-7CB1-43D5-B7D6-4DB0F704164B}"/>
              </a:ext>
            </a:extLst>
          </p:cNvPr>
          <p:cNvSpPr>
            <a:spLocks noGrp="1"/>
          </p:cNvSpPr>
          <p:nvPr>
            <p:ph idx="1"/>
          </p:nvPr>
        </p:nvSpPr>
        <p:spPr>
          <a:xfrm>
            <a:off x="117748" y="1155743"/>
            <a:ext cx="2819124" cy="4895850"/>
          </a:xfrm>
        </p:spPr>
        <p:txBody>
          <a:bodyPr/>
          <a:lstStyle/>
          <a:p>
            <a:r>
              <a:rPr lang="en-US" dirty="0"/>
              <a:t>Example: </a:t>
            </a:r>
            <a:r>
              <a:rPr lang="en-US" dirty="0" err="1">
                <a:hlinkClick r:id="rId2"/>
              </a:rPr>
              <a:t>Europeana</a:t>
            </a:r>
            <a:r>
              <a:rPr lang="en-US" dirty="0">
                <a:hlinkClick r:id="rId2"/>
              </a:rPr>
              <a:t> Food and Drink Semantic App</a:t>
            </a:r>
            <a:endParaRPr lang="en-US" dirty="0"/>
          </a:p>
        </p:txBody>
      </p:sp>
      <p:sp>
        <p:nvSpPr>
          <p:cNvPr id="4" name="Slide Number Placeholder 3">
            <a:extLst>
              <a:ext uri="{FF2B5EF4-FFF2-40B4-BE49-F238E27FC236}">
                <a16:creationId xmlns:a16="http://schemas.microsoft.com/office/drawing/2014/main" id="{740B5ABF-1C85-433A-BF62-FDDBEC1DA900}"/>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69</a:t>
            </a:fld>
            <a:endParaRPr lang="en-GB"/>
          </a:p>
        </p:txBody>
      </p:sp>
      <p:pic>
        <p:nvPicPr>
          <p:cNvPr id="6" name="Picture 5">
            <a:extLst>
              <a:ext uri="{FF2B5EF4-FFF2-40B4-BE49-F238E27FC236}">
                <a16:creationId xmlns:a16="http://schemas.microsoft.com/office/drawing/2014/main" id="{501D4805-2327-4491-B03D-C98DCC2889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6113" y="908720"/>
            <a:ext cx="8943591" cy="5270418"/>
          </a:xfrm>
          <a:prstGeom prst="rect">
            <a:avLst/>
          </a:prstGeom>
        </p:spPr>
      </p:pic>
    </p:spTree>
    <p:extLst>
      <p:ext uri="{BB962C8B-B14F-4D97-AF65-F5344CB8AC3E}">
        <p14:creationId xmlns:p14="http://schemas.microsoft.com/office/powerpoint/2010/main" val="3956994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8CBCF-E948-4809-A708-B46D30E2A680}"/>
              </a:ext>
            </a:extLst>
          </p:cNvPr>
          <p:cNvSpPr>
            <a:spLocks noGrp="1"/>
          </p:cNvSpPr>
          <p:nvPr>
            <p:ph type="title"/>
          </p:nvPr>
        </p:nvSpPr>
        <p:spPr/>
        <p:txBody>
          <a:bodyPr/>
          <a:lstStyle/>
          <a:p>
            <a:r>
              <a:rPr lang="en-US" dirty="0" err="1"/>
              <a:t>Vapour</a:t>
            </a:r>
            <a:r>
              <a:rPr lang="en-US" dirty="0"/>
              <a:t> Validation</a:t>
            </a:r>
          </a:p>
        </p:txBody>
      </p:sp>
      <p:sp>
        <p:nvSpPr>
          <p:cNvPr id="3" name="Content Placeholder 2">
            <a:extLst>
              <a:ext uri="{FF2B5EF4-FFF2-40B4-BE49-F238E27FC236}">
                <a16:creationId xmlns:a16="http://schemas.microsoft.com/office/drawing/2014/main" id="{EFFFFB9D-C612-401C-8541-49D7DD18D6AB}"/>
              </a:ext>
            </a:extLst>
          </p:cNvPr>
          <p:cNvSpPr>
            <a:spLocks noGrp="1"/>
          </p:cNvSpPr>
          <p:nvPr>
            <p:ph idx="1"/>
          </p:nvPr>
        </p:nvSpPr>
        <p:spPr/>
        <p:txBody>
          <a:bodyPr/>
          <a:lstStyle/>
          <a:p>
            <a:r>
              <a:rPr lang="en-US" dirty="0"/>
              <a:t>E.g. </a:t>
            </a:r>
            <a:r>
              <a:rPr lang="en-US" dirty="0" err="1"/>
              <a:t>conneg</a:t>
            </a:r>
            <a:r>
              <a:rPr lang="en-US" dirty="0"/>
              <a:t> of </a:t>
            </a:r>
            <a:r>
              <a:rPr lang="en-US" dirty="0">
                <a:hlinkClick r:id="rId2"/>
              </a:rPr>
              <a:t>http://vocab.getty.edu/aat/300011154</a:t>
            </a:r>
            <a:r>
              <a:rPr lang="en-US" dirty="0"/>
              <a:t> as JSON-LD</a:t>
            </a:r>
          </a:p>
        </p:txBody>
      </p:sp>
      <p:sp>
        <p:nvSpPr>
          <p:cNvPr id="4" name="Slide Number Placeholder 3">
            <a:extLst>
              <a:ext uri="{FF2B5EF4-FFF2-40B4-BE49-F238E27FC236}">
                <a16:creationId xmlns:a16="http://schemas.microsoft.com/office/drawing/2014/main" id="{08494C38-44FA-4839-B5EC-764E84CE5661}"/>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7</a:t>
            </a:fld>
            <a:endParaRPr lang="en-GB"/>
          </a:p>
        </p:txBody>
      </p:sp>
      <p:pic>
        <p:nvPicPr>
          <p:cNvPr id="5" name="Picture 4">
            <a:extLst>
              <a:ext uri="{FF2B5EF4-FFF2-40B4-BE49-F238E27FC236}">
                <a16:creationId xmlns:a16="http://schemas.microsoft.com/office/drawing/2014/main" id="{C27EE97C-75C1-4017-918D-545A37FF23C5}"/>
              </a:ext>
            </a:extLst>
          </p:cNvPr>
          <p:cNvPicPr>
            <a:picLocks noChangeAspect="1"/>
          </p:cNvPicPr>
          <p:nvPr/>
        </p:nvPicPr>
        <p:blipFill>
          <a:blip r:embed="rId3"/>
          <a:stretch>
            <a:fillRect/>
          </a:stretch>
        </p:blipFill>
        <p:spPr>
          <a:xfrm>
            <a:off x="1773932" y="1696485"/>
            <a:ext cx="8686701" cy="4468819"/>
          </a:xfrm>
          <a:prstGeom prst="rect">
            <a:avLst/>
          </a:prstGeom>
        </p:spPr>
      </p:pic>
    </p:spTree>
    <p:extLst>
      <p:ext uri="{BB962C8B-B14F-4D97-AF65-F5344CB8AC3E}">
        <p14:creationId xmlns:p14="http://schemas.microsoft.com/office/powerpoint/2010/main" val="11562488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E5EC3-D6EE-46BF-B5E8-26409DDB6E7A}"/>
              </a:ext>
            </a:extLst>
          </p:cNvPr>
          <p:cNvSpPr>
            <a:spLocks noGrp="1"/>
          </p:cNvSpPr>
          <p:nvPr>
            <p:ph type="title"/>
          </p:nvPr>
        </p:nvSpPr>
        <p:spPr/>
        <p:txBody>
          <a:bodyPr/>
          <a:lstStyle/>
          <a:p>
            <a:r>
              <a:rPr lang="en-US" dirty="0"/>
              <a:t>Full-Text Search</a:t>
            </a:r>
          </a:p>
        </p:txBody>
      </p:sp>
      <p:sp>
        <p:nvSpPr>
          <p:cNvPr id="3" name="Content Placeholder 2">
            <a:extLst>
              <a:ext uri="{FF2B5EF4-FFF2-40B4-BE49-F238E27FC236}">
                <a16:creationId xmlns:a16="http://schemas.microsoft.com/office/drawing/2014/main" id="{49068256-41FE-495B-9CCD-815B3A6C91E4}"/>
              </a:ext>
            </a:extLst>
          </p:cNvPr>
          <p:cNvSpPr>
            <a:spLocks noGrp="1"/>
          </p:cNvSpPr>
          <p:nvPr>
            <p:ph idx="1"/>
          </p:nvPr>
        </p:nvSpPr>
        <p:spPr/>
        <p:txBody>
          <a:bodyPr/>
          <a:lstStyle/>
          <a:p>
            <a:r>
              <a:rPr lang="en-US" dirty="0"/>
              <a:t>First create some FTS indexes using a </a:t>
            </a:r>
            <a:r>
              <a:rPr lang="en-US" dirty="0" err="1"/>
              <a:t>GraphDB</a:t>
            </a:r>
            <a:r>
              <a:rPr lang="en-US" dirty="0"/>
              <a:t> connector</a:t>
            </a:r>
          </a:p>
          <a:p>
            <a:r>
              <a:rPr lang="en-US" dirty="0"/>
              <a:t>Getty Examples</a:t>
            </a:r>
          </a:p>
          <a:p>
            <a:pPr lvl="1"/>
            <a:r>
              <a:rPr lang="en-US" u="sng" dirty="0">
                <a:hlinkClick r:id="rId2"/>
              </a:rPr>
              <a:t>2.6</a:t>
            </a:r>
            <a:r>
              <a:rPr lang="en-US" dirty="0">
                <a:hlinkClick r:id="rId2"/>
              </a:rPr>
              <a:t> </a:t>
            </a:r>
            <a:r>
              <a:rPr lang="en-US" u="sng" dirty="0">
                <a:hlinkClick r:id="rId2"/>
              </a:rPr>
              <a:t>Full Text Search Query</a:t>
            </a:r>
            <a:br>
              <a:rPr lang="en-US" u="sng" dirty="0"/>
            </a:br>
            <a:r>
              <a:rPr lang="en-US" dirty="0"/>
              <a:t>?Subject </a:t>
            </a:r>
            <a:r>
              <a:rPr lang="en-US" dirty="0" err="1"/>
              <a:t>luc:term</a:t>
            </a:r>
            <a:r>
              <a:rPr lang="en-US" dirty="0"/>
              <a:t> "fishing* AND vessel*";</a:t>
            </a:r>
          </a:p>
          <a:p>
            <a:pPr lvl="1"/>
            <a:r>
              <a:rPr lang="en-US" u="sng" dirty="0">
                <a:hlinkClick r:id="rId3"/>
              </a:rPr>
              <a:t>2.7</a:t>
            </a:r>
            <a:r>
              <a:rPr lang="en-US" dirty="0">
                <a:hlinkClick r:id="rId3"/>
              </a:rPr>
              <a:t> </a:t>
            </a:r>
            <a:r>
              <a:rPr lang="en-US" u="sng" dirty="0">
                <a:hlinkClick r:id="rId3"/>
              </a:rPr>
              <a:t>Stop-Word Removal</a:t>
            </a:r>
            <a:endParaRPr lang="en-US" dirty="0"/>
          </a:p>
          <a:p>
            <a:pPr lvl="1"/>
            <a:r>
              <a:rPr lang="en-US" u="sng" dirty="0">
                <a:hlinkClick r:id="rId4"/>
              </a:rPr>
              <a:t>2.8</a:t>
            </a:r>
            <a:r>
              <a:rPr lang="en-US" dirty="0">
                <a:hlinkClick r:id="rId4"/>
              </a:rPr>
              <a:t> </a:t>
            </a:r>
            <a:r>
              <a:rPr lang="en-US" u="sng" dirty="0">
                <a:hlinkClick r:id="rId4"/>
              </a:rPr>
              <a:t>Case-insensitive Full Text Search Query</a:t>
            </a:r>
            <a:endParaRPr lang="en-US" dirty="0"/>
          </a:p>
          <a:p>
            <a:pPr lvl="1"/>
            <a:r>
              <a:rPr lang="en-US" u="sng" dirty="0">
                <a:hlinkClick r:id="rId5"/>
              </a:rPr>
              <a:t>2.9</a:t>
            </a:r>
            <a:r>
              <a:rPr lang="en-US" dirty="0">
                <a:hlinkClick r:id="rId5"/>
              </a:rPr>
              <a:t> </a:t>
            </a:r>
            <a:r>
              <a:rPr lang="en-US" u="sng" dirty="0">
                <a:hlinkClick r:id="rId5"/>
              </a:rPr>
              <a:t>Exact-Match Full Text Search Query</a:t>
            </a:r>
            <a:br>
              <a:rPr lang="en-US" u="sng" dirty="0"/>
            </a:br>
            <a:r>
              <a:rPr lang="en-US" dirty="0"/>
              <a:t>?Subject </a:t>
            </a:r>
            <a:r>
              <a:rPr lang="en-US" dirty="0" err="1"/>
              <a:t>luc:term</a:t>
            </a:r>
            <a:r>
              <a:rPr lang="en-US" dirty="0"/>
              <a:t> ' "arts crafts" '</a:t>
            </a:r>
            <a:br>
              <a:rPr lang="en-US" dirty="0"/>
            </a:br>
            <a:r>
              <a:rPr lang="en-US" dirty="0"/>
              <a:t>?Subject </a:t>
            </a:r>
            <a:r>
              <a:rPr lang="en-US" dirty="0" err="1"/>
              <a:t>luc:term</a:t>
            </a:r>
            <a:r>
              <a:rPr lang="en-US" dirty="0"/>
              <a:t> </a:t>
            </a:r>
            <a:r>
              <a:rPr lang="en-US" dirty="0" err="1"/>
              <a:t>luc:term</a:t>
            </a:r>
            <a:r>
              <a:rPr lang="en-US" dirty="0"/>
              <a:t> """ "</a:t>
            </a:r>
            <a:r>
              <a:rPr lang="en-US" dirty="0" err="1"/>
              <a:t>Hà</a:t>
            </a:r>
            <a:r>
              <a:rPr lang="en-US" dirty="0"/>
              <a:t> </a:t>
            </a:r>
            <a:r>
              <a:rPr lang="en-US" dirty="0" err="1"/>
              <a:t>So'n</a:t>
            </a:r>
            <a:r>
              <a:rPr lang="en-US" dirty="0"/>
              <a:t> </a:t>
            </a:r>
            <a:r>
              <a:rPr lang="en-US" dirty="0" err="1"/>
              <a:t>Bình</a:t>
            </a:r>
            <a:r>
              <a:rPr lang="en-US" dirty="0"/>
              <a:t>, </a:t>
            </a:r>
            <a:r>
              <a:rPr lang="en-US" dirty="0" err="1"/>
              <a:t>Tỉnh</a:t>
            </a:r>
            <a:r>
              <a:rPr lang="en-US" dirty="0"/>
              <a:t>" """;</a:t>
            </a:r>
          </a:p>
          <a:p>
            <a:r>
              <a:rPr lang="en-US" dirty="0"/>
              <a:t>Autocomplete plugin</a:t>
            </a:r>
          </a:p>
        </p:txBody>
      </p:sp>
      <p:sp>
        <p:nvSpPr>
          <p:cNvPr id="4" name="Slide Number Placeholder 3">
            <a:extLst>
              <a:ext uri="{FF2B5EF4-FFF2-40B4-BE49-F238E27FC236}">
                <a16:creationId xmlns:a16="http://schemas.microsoft.com/office/drawing/2014/main" id="{9F4C6515-0859-4540-9EA2-B08C12EEC9BF}"/>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70</a:t>
            </a:fld>
            <a:endParaRPr lang="en-GB"/>
          </a:p>
        </p:txBody>
      </p:sp>
      <p:sp>
        <p:nvSpPr>
          <p:cNvPr id="5" name="Rectangle 4">
            <a:extLst>
              <a:ext uri="{FF2B5EF4-FFF2-40B4-BE49-F238E27FC236}">
                <a16:creationId xmlns:a16="http://schemas.microsoft.com/office/drawing/2014/main" id="{0743EC23-188A-481D-AA36-C85EC98BD4C3}"/>
              </a:ext>
            </a:extLst>
          </p:cNvPr>
          <p:cNvSpPr/>
          <p:nvPr/>
        </p:nvSpPr>
        <p:spPr>
          <a:xfrm>
            <a:off x="1125860" y="5301208"/>
            <a:ext cx="7200800" cy="492443"/>
          </a:xfrm>
          <a:prstGeom prst="rect">
            <a:avLst/>
          </a:prstGeom>
        </p:spPr>
        <p:txBody>
          <a:bodyPr wrap="square">
            <a:spAutoFit/>
          </a:bodyPr>
          <a:lstStyle/>
          <a:p>
            <a:r>
              <a:rPr lang="en-US" sz="1300" dirty="0">
                <a:solidFill>
                  <a:schemeClr val="tx1"/>
                </a:solidFill>
                <a:latin typeface="Consolas" panose="020B0609020204030204" pitchFamily="49" charset="0"/>
                <a:cs typeface="Consolas" panose="020B0609020204030204" pitchFamily="49" charset="0"/>
              </a:rPr>
              <a:t>select * {graph ?g {</a:t>
            </a:r>
          </a:p>
          <a:p>
            <a:r>
              <a:rPr lang="en-US" sz="1300" dirty="0">
                <a:solidFill>
                  <a:schemeClr val="tx1"/>
                </a:solidFill>
                <a:latin typeface="Consolas" panose="020B0609020204030204" pitchFamily="49" charset="0"/>
                <a:cs typeface="Consolas" panose="020B0609020204030204" pitchFamily="49" charset="0"/>
              </a:rPr>
              <a:t>  ?s &lt;http://www.ontotext.com/plugins/autocomplete#query&gt; "</a:t>
            </a:r>
            <a:r>
              <a:rPr lang="en-US" sz="1300" dirty="0" err="1">
                <a:solidFill>
                  <a:schemeClr val="tx1"/>
                </a:solidFill>
                <a:latin typeface="Consolas" panose="020B0609020204030204" pitchFamily="49" charset="0"/>
                <a:cs typeface="Consolas" panose="020B0609020204030204" pitchFamily="49" charset="0"/>
              </a:rPr>
              <a:t>онтотекст</a:t>
            </a:r>
            <a:r>
              <a:rPr lang="en-US" sz="1300" dirty="0">
                <a:solidFill>
                  <a:schemeClr val="tx1"/>
                </a:solidFill>
                <a:latin typeface="Consolas" panose="020B0609020204030204" pitchFamily="49" charset="0"/>
                <a:cs typeface="Consolas" panose="020B0609020204030204" pitchFamily="49" charset="0"/>
              </a:rPr>
              <a:t>"}}</a:t>
            </a:r>
          </a:p>
        </p:txBody>
      </p:sp>
      <p:pic>
        <p:nvPicPr>
          <p:cNvPr id="6" name="Picture 5">
            <a:extLst>
              <a:ext uri="{FF2B5EF4-FFF2-40B4-BE49-F238E27FC236}">
                <a16:creationId xmlns:a16="http://schemas.microsoft.com/office/drawing/2014/main" id="{DBA55311-AA76-436E-8A7D-2DEAECC81F02}"/>
              </a:ext>
            </a:extLst>
          </p:cNvPr>
          <p:cNvPicPr>
            <a:picLocks noChangeAspect="1"/>
          </p:cNvPicPr>
          <p:nvPr/>
        </p:nvPicPr>
        <p:blipFill>
          <a:blip r:embed="rId6"/>
          <a:stretch>
            <a:fillRect/>
          </a:stretch>
        </p:blipFill>
        <p:spPr>
          <a:xfrm>
            <a:off x="4864426" y="4807379"/>
            <a:ext cx="6924467" cy="601256"/>
          </a:xfrm>
          <a:prstGeom prst="rect">
            <a:avLst/>
          </a:prstGeom>
        </p:spPr>
      </p:pic>
    </p:spTree>
    <p:extLst>
      <p:ext uri="{BB962C8B-B14F-4D97-AF65-F5344CB8AC3E}">
        <p14:creationId xmlns:p14="http://schemas.microsoft.com/office/powerpoint/2010/main" val="24663987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62833" y="2498973"/>
            <a:ext cx="10360501" cy="1362075"/>
          </a:xfrm>
        </p:spPr>
        <p:txBody>
          <a:bodyPr/>
          <a:lstStyle/>
          <a:p>
            <a:r>
              <a:rPr lang="en-US" dirty="0"/>
              <a:t>IoT and </a:t>
            </a:r>
            <a:r>
              <a:rPr lang="en-US" dirty="0" err="1"/>
              <a:t>WoT</a:t>
            </a:r>
            <a:endParaRPr lang="en-US" dirty="0"/>
          </a:p>
        </p:txBody>
      </p:sp>
      <p:sp>
        <p:nvSpPr>
          <p:cNvPr id="6" name="Slide Number Placeholder 5"/>
          <p:cNvSpPr>
            <a:spLocks noGrp="1"/>
          </p:cNvSpPr>
          <p:nvPr>
            <p:ph type="sldNum" sz="quarter" idx="11"/>
          </p:nvPr>
        </p:nvSpPr>
        <p:spPr/>
        <p:txBody>
          <a:bodyPr/>
          <a:lstStyle/>
          <a:p>
            <a:pPr>
              <a:defRPr/>
            </a:pPr>
            <a:r>
              <a:rPr lang="en-GB" dirty="0"/>
              <a:t>#</a:t>
            </a:r>
            <a:fld id="{AFA41FB7-815C-45B2-A369-8FCE958D04FB}" type="slidenum">
              <a:rPr lang="en-GB" smtClean="0"/>
              <a:pPr>
                <a:defRPr/>
              </a:pPr>
              <a:t>71</a:t>
            </a:fld>
            <a:endParaRPr lang="en-GB" dirty="0"/>
          </a:p>
        </p:txBody>
      </p:sp>
      <p:pic>
        <p:nvPicPr>
          <p:cNvPr id="5" name="Picture 8" descr="grap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6876078" y="659871"/>
            <a:ext cx="2736303" cy="7986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01349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AFD97-7591-4799-9B93-3CF0198F7C88}"/>
              </a:ext>
            </a:extLst>
          </p:cNvPr>
          <p:cNvSpPr>
            <a:spLocks noGrp="1"/>
          </p:cNvSpPr>
          <p:nvPr>
            <p:ph type="title"/>
          </p:nvPr>
        </p:nvSpPr>
        <p:spPr/>
        <p:txBody>
          <a:bodyPr/>
          <a:lstStyle/>
          <a:p>
            <a:r>
              <a:rPr lang="en-US" dirty="0"/>
              <a:t>Sensor Ontologies</a:t>
            </a:r>
          </a:p>
        </p:txBody>
      </p:sp>
      <p:sp>
        <p:nvSpPr>
          <p:cNvPr id="3" name="Content Placeholder 2">
            <a:extLst>
              <a:ext uri="{FF2B5EF4-FFF2-40B4-BE49-F238E27FC236}">
                <a16:creationId xmlns:a16="http://schemas.microsoft.com/office/drawing/2014/main" id="{EB94D978-0D01-4275-A662-40B6DBEAB384}"/>
              </a:ext>
            </a:extLst>
          </p:cNvPr>
          <p:cNvSpPr>
            <a:spLocks noGrp="1"/>
          </p:cNvSpPr>
          <p:nvPr>
            <p:ph idx="1"/>
          </p:nvPr>
        </p:nvSpPr>
        <p:spPr/>
        <p:txBody>
          <a:bodyPr/>
          <a:lstStyle/>
          <a:p>
            <a:r>
              <a:rPr lang="en-US" u="sng" dirty="0">
                <a:hlinkClick r:id="rId2"/>
              </a:rPr>
              <a:t>Linked Open Vocabularies</a:t>
            </a:r>
            <a:r>
              <a:rPr lang="en-US" dirty="0"/>
              <a:t> is a nice discovery service (won award at ISWC 2017)</a:t>
            </a:r>
            <a:endParaRPr lang="en-US" u="sng" dirty="0">
              <a:hlinkClick r:id="rId2"/>
            </a:endParaRPr>
          </a:p>
          <a:p>
            <a:r>
              <a:rPr lang="en-US" dirty="0">
                <a:hlinkClick r:id="rId2"/>
              </a:rPr>
              <a:t>Search "sensor" on LOV</a:t>
            </a:r>
            <a:r>
              <a:rPr lang="en-US" dirty="0"/>
              <a:t> finds many IOT-related ontologies (sorted by occurrences):</a:t>
            </a:r>
          </a:p>
          <a:p>
            <a:pPr lvl="1"/>
            <a:r>
              <a:rPr lang="en-US" dirty="0" err="1"/>
              <a:t>stac</a:t>
            </a:r>
            <a:r>
              <a:rPr lang="en-US" dirty="0"/>
              <a:t>, </a:t>
            </a:r>
            <a:r>
              <a:rPr lang="en-US" b="1" dirty="0" err="1"/>
              <a:t>ssn</a:t>
            </a:r>
            <a:r>
              <a:rPr lang="en-US" dirty="0"/>
              <a:t>, </a:t>
            </a:r>
            <a:r>
              <a:rPr lang="en-US" dirty="0" err="1"/>
              <a:t>spt</a:t>
            </a:r>
            <a:r>
              <a:rPr lang="en-US" dirty="0"/>
              <a:t>, </a:t>
            </a:r>
            <a:r>
              <a:rPr lang="en-US" dirty="0" err="1"/>
              <a:t>demlab</a:t>
            </a:r>
            <a:r>
              <a:rPr lang="en-US" dirty="0"/>
              <a:t>, </a:t>
            </a:r>
            <a:r>
              <a:rPr lang="en-US" dirty="0" err="1"/>
              <a:t>aws</a:t>
            </a:r>
            <a:r>
              <a:rPr lang="en-US" dirty="0"/>
              <a:t>, m3lite, w3c, </a:t>
            </a:r>
            <a:r>
              <a:rPr lang="en-US" dirty="0" err="1"/>
              <a:t>qu</a:t>
            </a:r>
            <a:r>
              <a:rPr lang="en-US" dirty="0"/>
              <a:t>, </a:t>
            </a:r>
            <a:r>
              <a:rPr lang="en-US" b="1" dirty="0" err="1"/>
              <a:t>sosa</a:t>
            </a:r>
            <a:r>
              <a:rPr lang="en-US" dirty="0"/>
              <a:t>, </a:t>
            </a:r>
            <a:r>
              <a:rPr lang="en-US" dirty="0" err="1"/>
              <a:t>dogont</a:t>
            </a:r>
            <a:r>
              <a:rPr lang="en-US" dirty="0"/>
              <a:t>, san, </a:t>
            </a:r>
            <a:r>
              <a:rPr lang="en-US" dirty="0" err="1"/>
              <a:t>ssno</a:t>
            </a:r>
            <a:r>
              <a:rPr lang="en-US" dirty="0"/>
              <a:t>, km4c, pep, ha, earth, </a:t>
            </a:r>
            <a:r>
              <a:rPr lang="en-US" dirty="0" err="1"/>
              <a:t>iot</a:t>
            </a:r>
            <a:r>
              <a:rPr lang="en-US" dirty="0"/>
              <a:t>, lite, </a:t>
            </a:r>
            <a:r>
              <a:rPr lang="en-US" dirty="0" err="1"/>
              <a:t>dicom</a:t>
            </a:r>
            <a:r>
              <a:rPr lang="en-US" dirty="0"/>
              <a:t>, </a:t>
            </a:r>
            <a:r>
              <a:rPr lang="en-US" dirty="0" err="1"/>
              <a:t>saref</a:t>
            </a:r>
            <a:r>
              <a:rPr lang="en-US" dirty="0"/>
              <a:t>, </a:t>
            </a:r>
            <a:r>
              <a:rPr lang="en-US" dirty="0" err="1"/>
              <a:t>ceo</a:t>
            </a:r>
            <a:r>
              <a:rPr lang="en-US" dirty="0"/>
              <a:t>, </a:t>
            </a:r>
            <a:r>
              <a:rPr lang="en-US" dirty="0" err="1"/>
              <a:t>hw</a:t>
            </a:r>
            <a:r>
              <a:rPr lang="en-US" dirty="0"/>
              <a:t>, </a:t>
            </a:r>
            <a:r>
              <a:rPr lang="en-US" dirty="0" err="1"/>
              <a:t>oml</a:t>
            </a:r>
            <a:r>
              <a:rPr lang="en-US" dirty="0"/>
              <a:t>, om, </a:t>
            </a:r>
            <a:r>
              <a:rPr lang="en-US" dirty="0" err="1"/>
              <a:t>seasd</a:t>
            </a:r>
            <a:r>
              <a:rPr lang="en-US" dirty="0"/>
              <a:t>, </a:t>
            </a:r>
            <a:r>
              <a:rPr lang="en-US" dirty="0" err="1"/>
              <a:t>shw</a:t>
            </a:r>
            <a:r>
              <a:rPr lang="en-US" dirty="0"/>
              <a:t>, </a:t>
            </a:r>
            <a:r>
              <a:rPr lang="en-US" dirty="0" err="1"/>
              <a:t>ispra</a:t>
            </a:r>
            <a:r>
              <a:rPr lang="en-US" dirty="0"/>
              <a:t>, </a:t>
            </a:r>
            <a:r>
              <a:rPr lang="en-US" dirty="0" err="1"/>
              <a:t>exif</a:t>
            </a:r>
            <a:r>
              <a:rPr lang="en-US" dirty="0"/>
              <a:t>, rami, </a:t>
            </a:r>
            <a:r>
              <a:rPr lang="en-US" dirty="0" err="1"/>
              <a:t>acm</a:t>
            </a:r>
            <a:r>
              <a:rPr lang="en-US" dirty="0"/>
              <a:t>, cogs, </a:t>
            </a:r>
            <a:r>
              <a:rPr lang="en-US" dirty="0" err="1"/>
              <a:t>datex</a:t>
            </a:r>
            <a:r>
              <a:rPr lang="en-US" dirty="0"/>
              <a:t>, </a:t>
            </a:r>
            <a:r>
              <a:rPr lang="en-US" dirty="0" err="1"/>
              <a:t>edac</a:t>
            </a:r>
            <a:r>
              <a:rPr lang="en-US" dirty="0"/>
              <a:t>, </a:t>
            </a:r>
            <a:r>
              <a:rPr lang="en-US" dirty="0" err="1"/>
              <a:t>frbrer</a:t>
            </a:r>
            <a:r>
              <a:rPr lang="en-US" dirty="0"/>
              <a:t>, </a:t>
            </a:r>
            <a:r>
              <a:rPr lang="en-US" dirty="0" err="1"/>
              <a:t>hto</a:t>
            </a:r>
            <a:r>
              <a:rPr lang="en-US" dirty="0"/>
              <a:t>, </a:t>
            </a:r>
            <a:r>
              <a:rPr lang="en-US" dirty="0" err="1"/>
              <a:t>ioto</a:t>
            </a:r>
            <a:r>
              <a:rPr lang="en-US" dirty="0"/>
              <a:t>, obo, </a:t>
            </a:r>
            <a:r>
              <a:rPr lang="en-US" dirty="0" err="1"/>
              <a:t>omn</a:t>
            </a:r>
            <a:r>
              <a:rPr lang="en-US" dirty="0"/>
              <a:t>, op, </a:t>
            </a:r>
            <a:r>
              <a:rPr lang="en-US" dirty="0" err="1"/>
              <a:t>pmlp</a:t>
            </a:r>
            <a:r>
              <a:rPr lang="en-US" dirty="0"/>
              <a:t>, </a:t>
            </a:r>
            <a:r>
              <a:rPr lang="en-US" dirty="0" err="1"/>
              <a:t>prvt</a:t>
            </a:r>
            <a:r>
              <a:rPr lang="en-US" dirty="0"/>
              <a:t>, s4ee, </a:t>
            </a:r>
            <a:r>
              <a:rPr lang="en-US" dirty="0" err="1"/>
              <a:t>sam</a:t>
            </a:r>
            <a:r>
              <a:rPr lang="en-US" dirty="0"/>
              <a:t>, </a:t>
            </a:r>
            <a:r>
              <a:rPr lang="en-US" dirty="0" err="1"/>
              <a:t>samfl</a:t>
            </a:r>
            <a:r>
              <a:rPr lang="en-US" dirty="0"/>
              <a:t>, </a:t>
            </a:r>
            <a:r>
              <a:rPr lang="en-US" dirty="0" err="1"/>
              <a:t>smg</a:t>
            </a:r>
            <a:r>
              <a:rPr lang="en-US" dirty="0"/>
              <a:t>...</a:t>
            </a:r>
          </a:p>
          <a:p>
            <a:r>
              <a:rPr lang="en-US" dirty="0">
                <a:hlinkClick r:id="rId3"/>
              </a:rPr>
              <a:t>Tag "IoT" on LOV</a:t>
            </a:r>
            <a:r>
              <a:rPr lang="en-US" dirty="0"/>
              <a:t> finds 9 ontologies, 1177 classes, 254 properties</a:t>
            </a:r>
          </a:p>
          <a:p>
            <a:pPr marL="0" indent="0">
              <a:buNone/>
            </a:pPr>
            <a:endParaRPr lang="en-US" dirty="0"/>
          </a:p>
        </p:txBody>
      </p:sp>
      <p:sp>
        <p:nvSpPr>
          <p:cNvPr id="4" name="Slide Number Placeholder 3">
            <a:extLst>
              <a:ext uri="{FF2B5EF4-FFF2-40B4-BE49-F238E27FC236}">
                <a16:creationId xmlns:a16="http://schemas.microsoft.com/office/drawing/2014/main" id="{AE8AF29A-55CE-4A20-97AF-C9FD2452EFF6}"/>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72</a:t>
            </a:fld>
            <a:endParaRPr lang="en-GB"/>
          </a:p>
        </p:txBody>
      </p:sp>
    </p:spTree>
    <p:extLst>
      <p:ext uri="{BB962C8B-B14F-4D97-AF65-F5344CB8AC3E}">
        <p14:creationId xmlns:p14="http://schemas.microsoft.com/office/powerpoint/2010/main" val="16280489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57CAD-8801-49A5-AEAE-737A619099CB}"/>
              </a:ext>
            </a:extLst>
          </p:cNvPr>
          <p:cNvSpPr>
            <a:spLocks noGrp="1"/>
          </p:cNvSpPr>
          <p:nvPr>
            <p:ph type="title"/>
          </p:nvPr>
        </p:nvSpPr>
        <p:spPr/>
        <p:txBody>
          <a:bodyPr/>
          <a:lstStyle/>
          <a:p>
            <a:r>
              <a:rPr lang="en-US" dirty="0"/>
              <a:t>ISO 15926</a:t>
            </a:r>
          </a:p>
        </p:txBody>
      </p:sp>
      <p:sp>
        <p:nvSpPr>
          <p:cNvPr id="3" name="Content Placeholder 2">
            <a:extLst>
              <a:ext uri="{FF2B5EF4-FFF2-40B4-BE49-F238E27FC236}">
                <a16:creationId xmlns:a16="http://schemas.microsoft.com/office/drawing/2014/main" id="{AFDDC41A-33AC-49DA-8151-E467792E30DD}"/>
              </a:ext>
            </a:extLst>
          </p:cNvPr>
          <p:cNvSpPr>
            <a:spLocks noGrp="1"/>
          </p:cNvSpPr>
          <p:nvPr>
            <p:ph idx="1"/>
          </p:nvPr>
        </p:nvSpPr>
        <p:spPr/>
        <p:txBody>
          <a:bodyPr/>
          <a:lstStyle/>
          <a:p>
            <a:r>
              <a:rPr lang="en-US" dirty="0"/>
              <a:t>ISO standard for description of complex machinery, including design, characteristics, assembly and interconnections, exploitation and maintenance, </a:t>
            </a:r>
            <a:r>
              <a:rPr lang="en-US" dirty="0" err="1"/>
              <a:t>etc</a:t>
            </a:r>
            <a:endParaRPr lang="en-US" dirty="0"/>
          </a:p>
          <a:p>
            <a:pPr lvl="1"/>
            <a:r>
              <a:rPr lang="en-US" u="sng" dirty="0">
                <a:hlinkClick r:id="rId2"/>
              </a:rPr>
              <a:t>https://en.wikipedia.org/wiki/ISO_15926</a:t>
            </a:r>
            <a:endParaRPr lang="en-US" u="sng" dirty="0"/>
          </a:p>
          <a:p>
            <a:pPr lvl="1"/>
            <a:r>
              <a:rPr lang="en-US" u="sng" dirty="0">
                <a:hlinkClick r:id="rId3"/>
              </a:rPr>
              <a:t>https://www.posccaesar.org/wiki/ISO15926</a:t>
            </a:r>
            <a:endParaRPr lang="en-US" u="sng" dirty="0"/>
          </a:p>
          <a:p>
            <a:pPr lvl="1"/>
            <a:r>
              <a:rPr lang="en-US" u="sng" dirty="0">
                <a:hlinkClick r:id="rId4"/>
              </a:rPr>
              <a:t>http://15926.org/</a:t>
            </a:r>
            <a:r>
              <a:rPr lang="en-US" dirty="0"/>
              <a:t>.</a:t>
            </a:r>
          </a:p>
          <a:p>
            <a:r>
              <a:rPr lang="en-US" dirty="0" err="1"/>
              <a:t>Gellish</a:t>
            </a:r>
            <a:r>
              <a:rPr lang="en-US" dirty="0"/>
              <a:t>: A Generic Extensible Ontological Language - Design and Application of a Universal Data Structure (2005)</a:t>
            </a:r>
          </a:p>
          <a:p>
            <a:pPr lvl="1"/>
            <a:r>
              <a:rPr lang="en-US" dirty="0"/>
              <a:t>Excellent book that describes the idea of Generic Modeling underlying ISO 15926</a:t>
            </a:r>
          </a:p>
          <a:p>
            <a:pPr lvl="1"/>
            <a:r>
              <a:rPr lang="en-US" dirty="0"/>
              <a:t>Describes data in comprehensive tabular structures, very similar to RDF</a:t>
            </a:r>
          </a:p>
        </p:txBody>
      </p:sp>
      <p:sp>
        <p:nvSpPr>
          <p:cNvPr id="4" name="Slide Number Placeholder 3">
            <a:extLst>
              <a:ext uri="{FF2B5EF4-FFF2-40B4-BE49-F238E27FC236}">
                <a16:creationId xmlns:a16="http://schemas.microsoft.com/office/drawing/2014/main" id="{CD52AD03-CE73-46B5-AD63-51011E449A0E}"/>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73</a:t>
            </a:fld>
            <a:endParaRPr lang="en-GB"/>
          </a:p>
        </p:txBody>
      </p:sp>
    </p:spTree>
    <p:extLst>
      <p:ext uri="{BB962C8B-B14F-4D97-AF65-F5344CB8AC3E}">
        <p14:creationId xmlns:p14="http://schemas.microsoft.com/office/powerpoint/2010/main" val="37081087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EEBCE-A613-4301-80C0-C28481B3A612}"/>
              </a:ext>
            </a:extLst>
          </p:cNvPr>
          <p:cNvSpPr>
            <a:spLocks noGrp="1"/>
          </p:cNvSpPr>
          <p:nvPr>
            <p:ph type="title"/>
          </p:nvPr>
        </p:nvSpPr>
        <p:spPr/>
        <p:txBody>
          <a:bodyPr/>
          <a:lstStyle/>
          <a:p>
            <a:r>
              <a:rPr lang="en-US" dirty="0"/>
              <a:t>Web of Things</a:t>
            </a:r>
          </a:p>
        </p:txBody>
      </p:sp>
      <p:sp>
        <p:nvSpPr>
          <p:cNvPr id="3" name="Content Placeholder 2">
            <a:extLst>
              <a:ext uri="{FF2B5EF4-FFF2-40B4-BE49-F238E27FC236}">
                <a16:creationId xmlns:a16="http://schemas.microsoft.com/office/drawing/2014/main" id="{83990496-2919-4F13-99A8-7CCE8EE512E2}"/>
              </a:ext>
            </a:extLst>
          </p:cNvPr>
          <p:cNvSpPr>
            <a:spLocks noGrp="1"/>
          </p:cNvSpPr>
          <p:nvPr>
            <p:ph idx="1"/>
          </p:nvPr>
        </p:nvSpPr>
        <p:spPr>
          <a:xfrm>
            <a:off x="719479" y="1196752"/>
            <a:ext cx="11037658" cy="4895850"/>
          </a:xfrm>
        </p:spPr>
        <p:txBody>
          <a:bodyPr/>
          <a:lstStyle/>
          <a:p>
            <a:r>
              <a:rPr lang="en-US" dirty="0" err="1"/>
              <a:t>WoT</a:t>
            </a:r>
            <a:r>
              <a:rPr lang="en-US" dirty="0"/>
              <a:t> applies the web architecture (including RDF, JSONLD, JS, URIs, HTTP) to IoT</a:t>
            </a:r>
          </a:p>
          <a:p>
            <a:pPr lvl="1"/>
            <a:r>
              <a:rPr lang="en-US" dirty="0"/>
              <a:t>The idea is to standardize IOT capabilities, protocols and communication using web technologies.</a:t>
            </a:r>
          </a:p>
          <a:p>
            <a:pPr lvl="1"/>
            <a:r>
              <a:rPr lang="en-US" dirty="0"/>
              <a:t>Very interesting and timely: specs are just now coming out, there's very strong industry support.</a:t>
            </a:r>
          </a:p>
          <a:p>
            <a:pPr lvl="1"/>
            <a:r>
              <a:rPr lang="en-US" dirty="0"/>
              <a:t>"Web of Things seeks to counter the fragmentation of the IoT through standard complementing building blocks (e.g., metadata and APIs) that enable easy integration across IoT platforms and application domains."</a:t>
            </a:r>
          </a:p>
          <a:p>
            <a:r>
              <a:rPr lang="en-US" dirty="0"/>
              <a:t>Adapts payload for constrained devices: </a:t>
            </a:r>
          </a:p>
          <a:p>
            <a:pPr lvl="1"/>
            <a:r>
              <a:rPr lang="en-US" dirty="0"/>
              <a:t>Efficient XML Interchange (EXI) instead of XML</a:t>
            </a:r>
          </a:p>
          <a:p>
            <a:pPr lvl="1"/>
            <a:r>
              <a:rPr lang="en-US" dirty="0"/>
              <a:t>Constrained Application Protocol (</a:t>
            </a:r>
            <a:r>
              <a:rPr lang="en-US" dirty="0" err="1"/>
              <a:t>CoAP</a:t>
            </a:r>
            <a:r>
              <a:rPr lang="en-US" dirty="0"/>
              <a:t>) instead of HTTP</a:t>
            </a:r>
          </a:p>
          <a:p>
            <a:r>
              <a:rPr lang="en-US" dirty="0"/>
              <a:t>Composition: </a:t>
            </a:r>
            <a:r>
              <a:rPr lang="en-US" u="sng" dirty="0">
                <a:hlinkClick r:id="rId2"/>
              </a:rPr>
              <a:t>https://www.w3.org/WoT/</a:t>
            </a:r>
            <a:r>
              <a:rPr lang="en-US" dirty="0"/>
              <a:t>: main page</a:t>
            </a:r>
          </a:p>
          <a:p>
            <a:pPr lvl="1"/>
            <a:r>
              <a:rPr lang="en-US" u="sng" dirty="0">
                <a:hlinkClick r:id="rId3"/>
              </a:rPr>
              <a:t>https://www.w3.org/WoT/IG/</a:t>
            </a:r>
            <a:r>
              <a:rPr lang="en-US" dirty="0"/>
              <a:t> (interest group): free discussion on a wide range of topics</a:t>
            </a:r>
          </a:p>
          <a:p>
            <a:pPr lvl="1"/>
            <a:r>
              <a:rPr lang="en-US" u="sng" dirty="0">
                <a:hlinkClick r:id="rId4"/>
              </a:rPr>
              <a:t>https://www.w3.org/WoT/WG/</a:t>
            </a:r>
            <a:r>
              <a:rPr lang="en-US" dirty="0"/>
              <a:t> (working group): focused discussion on topics with enough consensus, so a Recommendation can be reached.</a:t>
            </a:r>
          </a:p>
          <a:p>
            <a:pPr lvl="1"/>
            <a:r>
              <a:rPr lang="en-US" dirty="0"/>
              <a:t>"The WG Charter covers those aspects that the IG believes are mature enough to progress to W3C Recommendations."</a:t>
            </a:r>
          </a:p>
        </p:txBody>
      </p:sp>
      <p:sp>
        <p:nvSpPr>
          <p:cNvPr id="4" name="Slide Number Placeholder 3">
            <a:extLst>
              <a:ext uri="{FF2B5EF4-FFF2-40B4-BE49-F238E27FC236}">
                <a16:creationId xmlns:a16="http://schemas.microsoft.com/office/drawing/2014/main" id="{7514FD23-0BA5-470E-AE22-5794A147A109}"/>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74</a:t>
            </a:fld>
            <a:endParaRPr lang="en-GB"/>
          </a:p>
        </p:txBody>
      </p:sp>
    </p:spTree>
    <p:extLst>
      <p:ext uri="{BB962C8B-B14F-4D97-AF65-F5344CB8AC3E}">
        <p14:creationId xmlns:p14="http://schemas.microsoft.com/office/powerpoint/2010/main" val="17876920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CDF89-4467-496C-B7A4-14BAE10535EE}"/>
              </a:ext>
            </a:extLst>
          </p:cNvPr>
          <p:cNvSpPr>
            <a:spLocks noGrp="1"/>
          </p:cNvSpPr>
          <p:nvPr>
            <p:ph type="title"/>
          </p:nvPr>
        </p:nvSpPr>
        <p:spPr/>
        <p:txBody>
          <a:bodyPr/>
          <a:lstStyle/>
          <a:p>
            <a:r>
              <a:rPr lang="en-US" dirty="0"/>
              <a:t>Units of Measure Ontologies (1)</a:t>
            </a:r>
          </a:p>
        </p:txBody>
      </p:sp>
      <p:sp>
        <p:nvSpPr>
          <p:cNvPr id="3" name="Content Placeholder 2">
            <a:extLst>
              <a:ext uri="{FF2B5EF4-FFF2-40B4-BE49-F238E27FC236}">
                <a16:creationId xmlns:a16="http://schemas.microsoft.com/office/drawing/2014/main" id="{17DFE676-9B7D-4AC8-A240-B57D978371F0}"/>
              </a:ext>
            </a:extLst>
          </p:cNvPr>
          <p:cNvSpPr>
            <a:spLocks noGrp="1"/>
          </p:cNvSpPr>
          <p:nvPr>
            <p:ph idx="1"/>
          </p:nvPr>
        </p:nvSpPr>
        <p:spPr>
          <a:xfrm>
            <a:off x="580153" y="1196975"/>
            <a:ext cx="2998669" cy="4895850"/>
          </a:xfrm>
        </p:spPr>
        <p:txBody>
          <a:bodyPr/>
          <a:lstStyle/>
          <a:p>
            <a:r>
              <a:rPr lang="en-US" dirty="0">
                <a:hlinkClick r:id="rId2"/>
              </a:rPr>
              <a:t>Use Cases and Suitability Metrics for Unit Ontologies</a:t>
            </a:r>
            <a:r>
              <a:rPr lang="en-US" dirty="0"/>
              <a:t> (OWLED ORE 2016)</a:t>
            </a:r>
          </a:p>
          <a:p>
            <a:pPr lvl="1"/>
            <a:r>
              <a:rPr lang="en-US" dirty="0"/>
              <a:t>Defines 16 use cases and 33 features</a:t>
            </a:r>
          </a:p>
          <a:p>
            <a:pPr lvl="1"/>
            <a:r>
              <a:rPr lang="en-US" dirty="0"/>
              <a:t>Evaluates 7 </a:t>
            </a:r>
            <a:r>
              <a:rPr lang="en-US" dirty="0" err="1"/>
              <a:t>UoM</a:t>
            </a:r>
            <a:r>
              <a:rPr lang="en-US" dirty="0"/>
              <a:t> ontologies against these criteria</a:t>
            </a:r>
          </a:p>
          <a:p>
            <a:pPr lvl="1"/>
            <a:r>
              <a:rPr lang="en-US" dirty="0"/>
              <a:t>It's worth starting here to survey the field</a:t>
            </a:r>
          </a:p>
        </p:txBody>
      </p:sp>
      <p:sp>
        <p:nvSpPr>
          <p:cNvPr id="4" name="Slide Number Placeholder 3">
            <a:extLst>
              <a:ext uri="{FF2B5EF4-FFF2-40B4-BE49-F238E27FC236}">
                <a16:creationId xmlns:a16="http://schemas.microsoft.com/office/drawing/2014/main" id="{5B2B6342-974E-4A64-B5AB-EA2637B658EC}"/>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75</a:t>
            </a:fld>
            <a:endParaRPr lang="en-GB"/>
          </a:p>
        </p:txBody>
      </p:sp>
      <p:pic>
        <p:nvPicPr>
          <p:cNvPr id="5" name="Picture 4">
            <a:extLst>
              <a:ext uri="{FF2B5EF4-FFF2-40B4-BE49-F238E27FC236}">
                <a16:creationId xmlns:a16="http://schemas.microsoft.com/office/drawing/2014/main" id="{4F44896F-B038-411D-B233-9B91E24B1384}"/>
              </a:ext>
            </a:extLst>
          </p:cNvPr>
          <p:cNvPicPr>
            <a:picLocks noChangeAspect="1"/>
          </p:cNvPicPr>
          <p:nvPr/>
        </p:nvPicPr>
        <p:blipFill>
          <a:blip r:embed="rId3"/>
          <a:stretch>
            <a:fillRect/>
          </a:stretch>
        </p:blipFill>
        <p:spPr>
          <a:xfrm>
            <a:off x="3608902" y="1196975"/>
            <a:ext cx="8572099" cy="5250806"/>
          </a:xfrm>
          <a:prstGeom prst="rect">
            <a:avLst/>
          </a:prstGeom>
        </p:spPr>
      </p:pic>
    </p:spTree>
    <p:extLst>
      <p:ext uri="{BB962C8B-B14F-4D97-AF65-F5344CB8AC3E}">
        <p14:creationId xmlns:p14="http://schemas.microsoft.com/office/powerpoint/2010/main" val="35815736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BBA10-617B-437F-B979-D48D40DA00B7}"/>
              </a:ext>
            </a:extLst>
          </p:cNvPr>
          <p:cNvSpPr>
            <a:spLocks noGrp="1"/>
          </p:cNvSpPr>
          <p:nvPr>
            <p:ph type="title"/>
          </p:nvPr>
        </p:nvSpPr>
        <p:spPr/>
        <p:txBody>
          <a:bodyPr/>
          <a:lstStyle/>
          <a:p>
            <a:r>
              <a:rPr lang="en-US" dirty="0"/>
              <a:t>Units of Measure Ontologies (2)</a:t>
            </a:r>
          </a:p>
        </p:txBody>
      </p:sp>
      <p:sp>
        <p:nvSpPr>
          <p:cNvPr id="3" name="Content Placeholder 2">
            <a:extLst>
              <a:ext uri="{FF2B5EF4-FFF2-40B4-BE49-F238E27FC236}">
                <a16:creationId xmlns:a16="http://schemas.microsoft.com/office/drawing/2014/main" id="{FE685279-2016-4375-9ACA-198FA7940865}"/>
              </a:ext>
            </a:extLst>
          </p:cNvPr>
          <p:cNvSpPr>
            <a:spLocks noGrp="1"/>
          </p:cNvSpPr>
          <p:nvPr>
            <p:ph idx="1"/>
          </p:nvPr>
        </p:nvSpPr>
        <p:spPr>
          <a:xfrm>
            <a:off x="719479" y="1052736"/>
            <a:ext cx="11037658" cy="5040089"/>
          </a:xfrm>
        </p:spPr>
        <p:txBody>
          <a:bodyPr/>
          <a:lstStyle/>
          <a:p>
            <a:r>
              <a:rPr lang="en-US" sz="1800" dirty="0">
                <a:hlinkClick r:id="rId2"/>
              </a:rPr>
              <a:t>MUO</a:t>
            </a:r>
            <a:r>
              <a:rPr lang="en-US" sz="1800" dirty="0"/>
              <a:t> (2008): project on mobile environments</a:t>
            </a:r>
          </a:p>
          <a:p>
            <a:r>
              <a:rPr lang="en-US" sz="1800" dirty="0">
                <a:hlinkClick r:id="rId3"/>
              </a:rPr>
              <a:t>OBOE</a:t>
            </a:r>
            <a:r>
              <a:rPr lang="en-US" sz="1800" dirty="0"/>
              <a:t> 1.0: represent scientific observations</a:t>
            </a:r>
          </a:p>
          <a:p>
            <a:r>
              <a:rPr lang="en-US" sz="1800" dirty="0">
                <a:hlinkClick r:id="rId4"/>
              </a:rPr>
              <a:t>OM</a:t>
            </a:r>
            <a:r>
              <a:rPr lang="en-US" sz="1800" dirty="0"/>
              <a:t> 1.8.2 (2016-03): developed in the context of food research (Wageningen)</a:t>
            </a:r>
          </a:p>
          <a:p>
            <a:pPr lvl="1"/>
            <a:r>
              <a:rPr lang="en-US" sz="1400" dirty="0">
                <a:hlinkClick r:id="rId5"/>
              </a:rPr>
              <a:t>Semantic support for quantitative research</a:t>
            </a:r>
            <a:r>
              <a:rPr lang="en-US" sz="1400" dirty="0"/>
              <a:t>, PhD thesis (Wageningen 2013)</a:t>
            </a:r>
          </a:p>
          <a:p>
            <a:pPr lvl="1"/>
            <a:r>
              <a:rPr lang="en-US" sz="1400" dirty="0">
                <a:hlinkClick r:id="rId6"/>
              </a:rPr>
              <a:t>Ontology of Units of Measure and Related Concepts</a:t>
            </a:r>
            <a:r>
              <a:rPr lang="en-US" sz="1400" dirty="0"/>
              <a:t> (SWJ 2012)</a:t>
            </a:r>
          </a:p>
          <a:p>
            <a:r>
              <a:rPr lang="en-US" sz="1800" dirty="0">
                <a:hlinkClick r:id="rId7"/>
              </a:rPr>
              <a:t>QU</a:t>
            </a:r>
            <a:r>
              <a:rPr lang="en-US" sz="1800" dirty="0"/>
              <a:t> (2011): based on OMG </a:t>
            </a:r>
            <a:r>
              <a:rPr lang="en-US" sz="1800" dirty="0" err="1"/>
              <a:t>SysML</a:t>
            </a:r>
            <a:r>
              <a:rPr lang="en-US" sz="1800" dirty="0"/>
              <a:t> 1.2 QUDV and UN/CEFACT Rec 20 (</a:t>
            </a:r>
            <a:r>
              <a:rPr lang="en-US" sz="1800" b="1" dirty="0"/>
              <a:t>SSN WG</a:t>
            </a:r>
            <a:r>
              <a:rPr lang="en-US" sz="1800" dirty="0"/>
              <a:t>)</a:t>
            </a:r>
          </a:p>
          <a:p>
            <a:r>
              <a:rPr lang="en-US" sz="1800" dirty="0">
                <a:hlinkClick r:id="rId8"/>
              </a:rPr>
              <a:t>QUDT</a:t>
            </a:r>
            <a:r>
              <a:rPr lang="en-US" sz="1800" dirty="0"/>
              <a:t> 1.1: developed in the context of NASA projects</a:t>
            </a:r>
          </a:p>
          <a:p>
            <a:r>
              <a:rPr lang="en-US" sz="1800" dirty="0">
                <a:hlinkClick r:id="rId9"/>
              </a:rPr>
              <a:t>SWEET</a:t>
            </a:r>
            <a:r>
              <a:rPr lang="en-US" sz="1800" dirty="0"/>
              <a:t> 2.3: developed in the context of NASA projects for Earth observation</a:t>
            </a:r>
          </a:p>
          <a:p>
            <a:r>
              <a:rPr lang="en-US" sz="1800" dirty="0">
                <a:hlinkClick r:id="rId10"/>
              </a:rPr>
              <a:t>UO</a:t>
            </a:r>
            <a:r>
              <a:rPr lang="en-US" sz="1800" dirty="0"/>
              <a:t>+</a:t>
            </a:r>
            <a:r>
              <a:rPr lang="en-US" sz="1800" dirty="0">
                <a:hlinkClick r:id="rId11"/>
              </a:rPr>
              <a:t>PATO</a:t>
            </a:r>
            <a:r>
              <a:rPr lang="en-US" sz="1800" dirty="0"/>
              <a:t> (2016): modules of the OBO family of life science ontologies</a:t>
            </a:r>
          </a:p>
          <a:p>
            <a:pPr lvl="1"/>
            <a:r>
              <a:rPr lang="en-US" sz="1400" dirty="0">
                <a:hlinkClick r:id="rId12"/>
              </a:rPr>
              <a:t>The Units Ontology: a tool for integrating units of measurement in science</a:t>
            </a:r>
            <a:r>
              <a:rPr lang="en-US" sz="1400" dirty="0"/>
              <a:t> (Database 2012)</a:t>
            </a:r>
          </a:p>
          <a:p>
            <a:r>
              <a:rPr lang="en-US" sz="1800" dirty="0">
                <a:hlinkClick r:id="rId13"/>
              </a:rPr>
              <a:t>MQ</a:t>
            </a:r>
            <a:r>
              <a:rPr lang="en-US" sz="1800" dirty="0"/>
              <a:t> (2016): project SEAS (smart energy aware systems) (</a:t>
            </a:r>
            <a:r>
              <a:rPr lang="en-US" sz="1800" dirty="0" err="1">
                <a:hlinkClick r:id="rId14"/>
              </a:rPr>
              <a:t>ttl</a:t>
            </a:r>
            <a:r>
              <a:rPr lang="en-US" sz="1800" dirty="0"/>
              <a:t>)</a:t>
            </a:r>
          </a:p>
          <a:p>
            <a:pPr lvl="1"/>
            <a:r>
              <a:rPr lang="en-US" sz="1400" dirty="0">
                <a:hlinkClick r:id="rId15"/>
              </a:rPr>
              <a:t>Representation of Multi-Dimensional Quantities, Time-Series, and More</a:t>
            </a:r>
            <a:r>
              <a:rPr lang="en-US" sz="1400" dirty="0"/>
              <a:t> (draft 2016)</a:t>
            </a:r>
          </a:p>
          <a:p>
            <a:r>
              <a:rPr lang="en-US" sz="1800" dirty="0">
                <a:hlinkClick r:id="rId16"/>
              </a:rPr>
              <a:t>LINDT, UCUM, CDT</a:t>
            </a:r>
            <a:r>
              <a:rPr lang="en-US" sz="1800" dirty="0"/>
              <a:t> (2018): continuation of MQ, projects SEAS, </a:t>
            </a:r>
            <a:r>
              <a:rPr lang="en-US" sz="1800" dirty="0" err="1"/>
              <a:t>OpenSensing</a:t>
            </a:r>
            <a:endParaRPr lang="en-US" sz="1800" dirty="0"/>
          </a:p>
          <a:p>
            <a:endParaRPr lang="en-US" sz="1800" dirty="0"/>
          </a:p>
        </p:txBody>
      </p:sp>
      <p:sp>
        <p:nvSpPr>
          <p:cNvPr id="4" name="Slide Number Placeholder 3">
            <a:extLst>
              <a:ext uri="{FF2B5EF4-FFF2-40B4-BE49-F238E27FC236}">
                <a16:creationId xmlns:a16="http://schemas.microsoft.com/office/drawing/2014/main" id="{C6BB8E9E-4A2F-486E-A575-AD27E2943607}"/>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76</a:t>
            </a:fld>
            <a:endParaRPr lang="en-GB"/>
          </a:p>
        </p:txBody>
      </p:sp>
    </p:spTree>
    <p:extLst>
      <p:ext uri="{BB962C8B-B14F-4D97-AF65-F5344CB8AC3E}">
        <p14:creationId xmlns:p14="http://schemas.microsoft.com/office/powerpoint/2010/main" val="26956090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CFF55-E16C-479C-A0CA-073B7792646A}"/>
              </a:ext>
            </a:extLst>
          </p:cNvPr>
          <p:cNvSpPr>
            <a:spLocks noGrp="1"/>
          </p:cNvSpPr>
          <p:nvPr>
            <p:ph type="title"/>
          </p:nvPr>
        </p:nvSpPr>
        <p:spPr/>
        <p:txBody>
          <a:bodyPr/>
          <a:lstStyle/>
          <a:p>
            <a:r>
              <a:rPr lang="en-US" dirty="0"/>
              <a:t>UNCEFACT, QUDT</a:t>
            </a:r>
          </a:p>
        </p:txBody>
      </p:sp>
      <p:sp>
        <p:nvSpPr>
          <p:cNvPr id="3" name="Content Placeholder 2">
            <a:extLst>
              <a:ext uri="{FF2B5EF4-FFF2-40B4-BE49-F238E27FC236}">
                <a16:creationId xmlns:a16="http://schemas.microsoft.com/office/drawing/2014/main" id="{EC56D054-1BE9-4721-97E9-EC230D217F7B}"/>
              </a:ext>
            </a:extLst>
          </p:cNvPr>
          <p:cNvSpPr>
            <a:spLocks noGrp="1"/>
          </p:cNvSpPr>
          <p:nvPr>
            <p:ph idx="1"/>
          </p:nvPr>
        </p:nvSpPr>
        <p:spPr>
          <a:xfrm>
            <a:off x="333772" y="1190134"/>
            <a:ext cx="6383045" cy="4895850"/>
          </a:xfrm>
        </p:spPr>
        <p:txBody>
          <a:bodyPr/>
          <a:lstStyle/>
          <a:p>
            <a:r>
              <a:rPr lang="en-US" dirty="0"/>
              <a:t>UNCEFACT Rec20 code list (Excel)</a:t>
            </a:r>
          </a:p>
          <a:p>
            <a:pPr lvl="1"/>
            <a:r>
              <a:rPr lang="en-US" dirty="0"/>
              <a:t>Commonly used, e.g. in </a:t>
            </a:r>
            <a:r>
              <a:rPr lang="en-US" dirty="0" err="1"/>
              <a:t>GoodRelations</a:t>
            </a:r>
            <a:r>
              <a:rPr lang="en-US" dirty="0"/>
              <a:t> (eCommerce)</a:t>
            </a:r>
          </a:p>
          <a:p>
            <a:pPr lvl="1"/>
            <a:r>
              <a:rPr lang="en-US" dirty="0"/>
              <a:t>Latest I got is </a:t>
            </a:r>
            <a:r>
              <a:rPr lang="en-US" dirty="0">
                <a:hlinkClick r:id="rId2"/>
              </a:rPr>
              <a:t>rec20_Rev11e_2015.xls</a:t>
            </a:r>
            <a:endParaRPr lang="en-US" dirty="0"/>
          </a:p>
          <a:p>
            <a:r>
              <a:rPr lang="en-US" dirty="0"/>
              <a:t>QUDT (Quantities, Units, Dimensions, Data Types): I have most experience with it</a:t>
            </a:r>
          </a:p>
          <a:p>
            <a:pPr lvl="1"/>
            <a:r>
              <a:rPr lang="en-US" dirty="0"/>
              <a:t>Developed by </a:t>
            </a:r>
            <a:r>
              <a:rPr lang="en-US" dirty="0" err="1"/>
              <a:t>TopQuadrant</a:t>
            </a:r>
            <a:r>
              <a:rPr lang="en-US" dirty="0"/>
              <a:t> for NASA Exploration Initiatives Ontology Models project, now is a foundation to maintain and evolve</a:t>
            </a:r>
          </a:p>
          <a:p>
            <a:pPr lvl="1"/>
            <a:r>
              <a:rPr lang="en-US" dirty="0"/>
              <a:t>Current: </a:t>
            </a:r>
            <a:r>
              <a:rPr lang="en-US" dirty="0">
                <a:hlinkClick r:id="rId3"/>
              </a:rPr>
              <a:t>QUDT 1.1</a:t>
            </a:r>
            <a:r>
              <a:rPr lang="en-US" dirty="0"/>
              <a:t>: about 12 vocabs, most important is </a:t>
            </a:r>
            <a:r>
              <a:rPr lang="en-US" dirty="0" err="1"/>
              <a:t>OVG_units-qudt</a:t>
            </a:r>
            <a:r>
              <a:rPr lang="en-US" dirty="0"/>
              <a:t>-(v1.1).</a:t>
            </a:r>
            <a:r>
              <a:rPr lang="en-US" dirty="0" err="1"/>
              <a:t>ttl</a:t>
            </a:r>
            <a:r>
              <a:rPr lang="en-US" dirty="0"/>
              <a:t>.</a:t>
            </a:r>
          </a:p>
          <a:p>
            <a:pPr lvl="1"/>
            <a:r>
              <a:rPr lang="en-US" dirty="0"/>
              <a:t>Future: </a:t>
            </a:r>
            <a:r>
              <a:rPr lang="en-US" dirty="0">
                <a:hlinkClick r:id="rId4"/>
              </a:rPr>
              <a:t>QUDT2</a:t>
            </a:r>
            <a:r>
              <a:rPr lang="en-US" dirty="0"/>
              <a:t>: about 80 vocabs, broken down by discipline</a:t>
            </a:r>
          </a:p>
          <a:p>
            <a:pPr lvl="1"/>
            <a:r>
              <a:rPr lang="en-US" dirty="0"/>
              <a:t>Includes conversion factors</a:t>
            </a:r>
          </a:p>
          <a:p>
            <a:pPr lvl="1"/>
            <a:r>
              <a:rPr lang="en-US" dirty="0"/>
              <a:t>Includes UNECE (UNCEFACT) code and link to </a:t>
            </a:r>
            <a:r>
              <a:rPr lang="en-US" dirty="0" err="1"/>
              <a:t>DBpedia</a:t>
            </a:r>
            <a:endParaRPr lang="en-US" dirty="0"/>
          </a:p>
          <a:p>
            <a:pPr lvl="1"/>
            <a:endParaRPr lang="en-US" dirty="0"/>
          </a:p>
        </p:txBody>
      </p:sp>
      <p:sp>
        <p:nvSpPr>
          <p:cNvPr id="4" name="Slide Number Placeholder 3">
            <a:extLst>
              <a:ext uri="{FF2B5EF4-FFF2-40B4-BE49-F238E27FC236}">
                <a16:creationId xmlns:a16="http://schemas.microsoft.com/office/drawing/2014/main" id="{94A18B1B-C6D2-471D-8840-08EDCA3F1B38}"/>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77</a:t>
            </a:fld>
            <a:endParaRPr lang="en-GB"/>
          </a:p>
        </p:txBody>
      </p:sp>
      <p:sp>
        <p:nvSpPr>
          <p:cNvPr id="6" name="Rectangle 5">
            <a:extLst>
              <a:ext uri="{FF2B5EF4-FFF2-40B4-BE49-F238E27FC236}">
                <a16:creationId xmlns:a16="http://schemas.microsoft.com/office/drawing/2014/main" id="{FED9D7DB-45D4-4861-8ADC-0266982E43C6}"/>
              </a:ext>
            </a:extLst>
          </p:cNvPr>
          <p:cNvSpPr/>
          <p:nvPr/>
        </p:nvSpPr>
        <p:spPr>
          <a:xfrm>
            <a:off x="6716818" y="1052736"/>
            <a:ext cx="5253188" cy="4862870"/>
          </a:xfrm>
          <a:prstGeom prst="rect">
            <a:avLst/>
          </a:prstGeom>
        </p:spPr>
        <p:txBody>
          <a:bodyPr wrap="square">
            <a:spAutoFit/>
          </a:bodyPr>
          <a:lstStyle/>
          <a:p>
            <a:r>
              <a:rPr lang="en-US" sz="1000" dirty="0" err="1">
                <a:solidFill>
                  <a:schemeClr val="tx1"/>
                </a:solidFill>
                <a:latin typeface="Consolas" panose="020B0609020204030204" pitchFamily="49" charset="0"/>
                <a:cs typeface="Consolas" panose="020B0609020204030204" pitchFamily="49" charset="0"/>
              </a:rPr>
              <a:t>unit:MilliSecond</a:t>
            </a:r>
            <a:endParaRPr lang="en-US" sz="1000" dirty="0">
              <a:solidFill>
                <a:schemeClr val="tx1"/>
              </a:solidFill>
              <a:latin typeface="Consolas" panose="020B0609020204030204" pitchFamily="49" charset="0"/>
              <a:cs typeface="Consolas" panose="020B0609020204030204" pitchFamily="49" charset="0"/>
            </a:endParaRPr>
          </a:p>
          <a:p>
            <a:r>
              <a:rPr lang="en-US" sz="1000" dirty="0">
                <a:solidFill>
                  <a:schemeClr val="tx1"/>
                </a:solidFill>
                <a:latin typeface="Consolas" panose="020B0609020204030204" pitchFamily="49" charset="0"/>
                <a:cs typeface="Consolas" panose="020B0609020204030204" pitchFamily="49" charset="0"/>
              </a:rPr>
              <a:t>  </a:t>
            </a:r>
            <a:r>
              <a:rPr lang="en-US" sz="1000" dirty="0" err="1">
                <a:solidFill>
                  <a:schemeClr val="tx1"/>
                </a:solidFill>
                <a:latin typeface="Consolas" panose="020B0609020204030204" pitchFamily="49" charset="0"/>
                <a:cs typeface="Consolas" panose="020B0609020204030204" pitchFamily="49" charset="0"/>
              </a:rPr>
              <a:t>rdf:type</a:t>
            </a:r>
            <a:r>
              <a:rPr lang="en-US" sz="1000" dirty="0">
                <a:solidFill>
                  <a:schemeClr val="tx1"/>
                </a:solidFill>
                <a:latin typeface="Consolas" panose="020B0609020204030204" pitchFamily="49" charset="0"/>
                <a:cs typeface="Consolas" panose="020B0609020204030204" pitchFamily="49" charset="0"/>
              </a:rPr>
              <a:t> </a:t>
            </a:r>
            <a:r>
              <a:rPr lang="en-US" sz="1000" dirty="0" err="1">
                <a:solidFill>
                  <a:schemeClr val="tx1"/>
                </a:solidFill>
                <a:latin typeface="Consolas" panose="020B0609020204030204" pitchFamily="49" charset="0"/>
                <a:cs typeface="Consolas" panose="020B0609020204030204" pitchFamily="49" charset="0"/>
              </a:rPr>
              <a:t>qudt:DerivedUnit</a:t>
            </a:r>
            <a:r>
              <a:rPr lang="en-US" sz="1000" dirty="0">
                <a:solidFill>
                  <a:schemeClr val="tx1"/>
                </a:solidFill>
                <a:latin typeface="Consolas" panose="020B0609020204030204" pitchFamily="49" charset="0"/>
                <a:cs typeface="Consolas" panose="020B0609020204030204" pitchFamily="49" charset="0"/>
              </a:rPr>
              <a:t> , </a:t>
            </a:r>
            <a:r>
              <a:rPr lang="en-US" sz="1000" dirty="0" err="1">
                <a:solidFill>
                  <a:schemeClr val="tx1"/>
                </a:solidFill>
                <a:latin typeface="Consolas" panose="020B0609020204030204" pitchFamily="49" charset="0"/>
                <a:cs typeface="Consolas" panose="020B0609020204030204" pitchFamily="49" charset="0"/>
              </a:rPr>
              <a:t>qudt:TimeUnit</a:t>
            </a:r>
            <a:r>
              <a:rPr lang="en-US" sz="1000" dirty="0">
                <a:solidFill>
                  <a:schemeClr val="tx1"/>
                </a:solidFill>
                <a:latin typeface="Consolas" panose="020B0609020204030204" pitchFamily="49" charset="0"/>
                <a:cs typeface="Consolas" panose="020B0609020204030204" pitchFamily="49" charset="0"/>
              </a:rPr>
              <a:t> ;</a:t>
            </a:r>
          </a:p>
          <a:p>
            <a:r>
              <a:rPr lang="en-US" sz="1000" dirty="0">
                <a:solidFill>
                  <a:schemeClr val="tx1"/>
                </a:solidFill>
                <a:latin typeface="Consolas" panose="020B0609020204030204" pitchFamily="49" charset="0"/>
                <a:cs typeface="Consolas" panose="020B0609020204030204" pitchFamily="49" charset="0"/>
              </a:rPr>
              <a:t>  </a:t>
            </a:r>
            <a:r>
              <a:rPr lang="en-US" sz="1000" dirty="0" err="1">
                <a:solidFill>
                  <a:schemeClr val="tx1"/>
                </a:solidFill>
                <a:latin typeface="Consolas" panose="020B0609020204030204" pitchFamily="49" charset="0"/>
                <a:cs typeface="Consolas" panose="020B0609020204030204" pitchFamily="49" charset="0"/>
              </a:rPr>
              <a:t>qudt:quantityKind</a:t>
            </a:r>
            <a:r>
              <a:rPr lang="en-US" sz="1000" dirty="0">
                <a:solidFill>
                  <a:schemeClr val="tx1"/>
                </a:solidFill>
                <a:latin typeface="Consolas" panose="020B0609020204030204" pitchFamily="49" charset="0"/>
                <a:cs typeface="Consolas" panose="020B0609020204030204" pitchFamily="49" charset="0"/>
              </a:rPr>
              <a:t> </a:t>
            </a:r>
            <a:r>
              <a:rPr lang="en-US" sz="1000" dirty="0" err="1">
                <a:solidFill>
                  <a:schemeClr val="tx1"/>
                </a:solidFill>
                <a:latin typeface="Consolas" panose="020B0609020204030204" pitchFamily="49" charset="0"/>
                <a:cs typeface="Consolas" panose="020B0609020204030204" pitchFamily="49" charset="0"/>
              </a:rPr>
              <a:t>qudt-quantity:Time</a:t>
            </a:r>
            <a:r>
              <a:rPr lang="en-US" sz="1000" dirty="0">
                <a:solidFill>
                  <a:schemeClr val="tx1"/>
                </a:solidFill>
                <a:latin typeface="Consolas" panose="020B0609020204030204" pitchFamily="49" charset="0"/>
                <a:cs typeface="Consolas" panose="020B0609020204030204" pitchFamily="49" charset="0"/>
              </a:rPr>
              <a:t> ;</a:t>
            </a:r>
          </a:p>
          <a:p>
            <a:r>
              <a:rPr lang="en-US" sz="1000" dirty="0">
                <a:solidFill>
                  <a:schemeClr val="tx1"/>
                </a:solidFill>
                <a:latin typeface="Consolas" panose="020B0609020204030204" pitchFamily="49" charset="0"/>
                <a:cs typeface="Consolas" panose="020B0609020204030204" pitchFamily="49" charset="0"/>
              </a:rPr>
              <a:t>  </a:t>
            </a:r>
            <a:r>
              <a:rPr lang="en-US" sz="1000" dirty="0" err="1">
                <a:solidFill>
                  <a:schemeClr val="tx1"/>
                </a:solidFill>
                <a:latin typeface="Consolas" panose="020B0609020204030204" pitchFamily="49" charset="0"/>
                <a:cs typeface="Consolas" panose="020B0609020204030204" pitchFamily="49" charset="0"/>
              </a:rPr>
              <a:t>rdfs:label</a:t>
            </a:r>
            <a:r>
              <a:rPr lang="en-US" sz="1000" dirty="0">
                <a:solidFill>
                  <a:schemeClr val="tx1"/>
                </a:solidFill>
                <a:latin typeface="Consolas" panose="020B0609020204030204" pitchFamily="49" charset="0"/>
                <a:cs typeface="Consolas" panose="020B0609020204030204" pitchFamily="49" charset="0"/>
              </a:rPr>
              <a:t> "Millisecond"^^</a:t>
            </a:r>
            <a:r>
              <a:rPr lang="en-US" sz="1000" dirty="0" err="1">
                <a:solidFill>
                  <a:schemeClr val="tx1"/>
                </a:solidFill>
                <a:latin typeface="Consolas" panose="020B0609020204030204" pitchFamily="49" charset="0"/>
                <a:cs typeface="Consolas" panose="020B0609020204030204" pitchFamily="49" charset="0"/>
              </a:rPr>
              <a:t>xsd:string</a:t>
            </a:r>
            <a:r>
              <a:rPr lang="en-US" sz="1000" dirty="0">
                <a:solidFill>
                  <a:schemeClr val="tx1"/>
                </a:solidFill>
                <a:latin typeface="Consolas" panose="020B0609020204030204" pitchFamily="49" charset="0"/>
                <a:cs typeface="Consolas" panose="020B0609020204030204" pitchFamily="49" charset="0"/>
              </a:rPr>
              <a:t> ;</a:t>
            </a:r>
          </a:p>
          <a:p>
            <a:r>
              <a:rPr lang="en-US" sz="1000" dirty="0">
                <a:solidFill>
                  <a:schemeClr val="tx1"/>
                </a:solidFill>
                <a:latin typeface="Consolas" panose="020B0609020204030204" pitchFamily="49" charset="0"/>
                <a:cs typeface="Consolas" panose="020B0609020204030204" pitchFamily="49" charset="0"/>
              </a:rPr>
              <a:t>  </a:t>
            </a:r>
            <a:r>
              <a:rPr lang="en-US" sz="1000" dirty="0" err="1">
                <a:solidFill>
                  <a:schemeClr val="tx1"/>
                </a:solidFill>
                <a:latin typeface="Consolas" panose="020B0609020204030204" pitchFamily="49" charset="0"/>
                <a:cs typeface="Consolas" panose="020B0609020204030204" pitchFamily="49" charset="0"/>
              </a:rPr>
              <a:t>qudt:symbol</a:t>
            </a:r>
            <a:r>
              <a:rPr lang="en-US" sz="1000" dirty="0">
                <a:solidFill>
                  <a:schemeClr val="tx1"/>
                </a:solidFill>
                <a:latin typeface="Consolas" panose="020B0609020204030204" pitchFamily="49" charset="0"/>
                <a:cs typeface="Consolas" panose="020B0609020204030204" pitchFamily="49" charset="0"/>
              </a:rPr>
              <a:t> "</a:t>
            </a:r>
            <a:r>
              <a:rPr lang="en-US" sz="1000" dirty="0" err="1">
                <a:solidFill>
                  <a:schemeClr val="tx1"/>
                </a:solidFill>
                <a:latin typeface="Consolas" panose="020B0609020204030204" pitchFamily="49" charset="0"/>
                <a:cs typeface="Consolas" panose="020B0609020204030204" pitchFamily="49" charset="0"/>
              </a:rPr>
              <a:t>ms</a:t>
            </a:r>
            <a:r>
              <a:rPr lang="en-US" sz="1000" dirty="0">
                <a:solidFill>
                  <a:schemeClr val="tx1"/>
                </a:solidFill>
                <a:latin typeface="Consolas" panose="020B0609020204030204" pitchFamily="49" charset="0"/>
                <a:cs typeface="Consolas" panose="020B0609020204030204" pitchFamily="49" charset="0"/>
              </a:rPr>
              <a:t>"^^</a:t>
            </a:r>
            <a:r>
              <a:rPr lang="en-US" sz="1000" dirty="0" err="1">
                <a:solidFill>
                  <a:schemeClr val="tx1"/>
                </a:solidFill>
                <a:latin typeface="Consolas" panose="020B0609020204030204" pitchFamily="49" charset="0"/>
                <a:cs typeface="Consolas" panose="020B0609020204030204" pitchFamily="49" charset="0"/>
              </a:rPr>
              <a:t>xsd:string</a:t>
            </a:r>
            <a:r>
              <a:rPr lang="en-US" sz="1000" dirty="0">
                <a:solidFill>
                  <a:schemeClr val="tx1"/>
                </a:solidFill>
                <a:latin typeface="Consolas" panose="020B0609020204030204" pitchFamily="49" charset="0"/>
                <a:cs typeface="Consolas" panose="020B0609020204030204" pitchFamily="49" charset="0"/>
              </a:rPr>
              <a:t> ;</a:t>
            </a:r>
          </a:p>
          <a:p>
            <a:r>
              <a:rPr lang="en-US" sz="1000" dirty="0">
                <a:solidFill>
                  <a:schemeClr val="tx1"/>
                </a:solidFill>
                <a:latin typeface="Consolas" panose="020B0609020204030204" pitchFamily="49" charset="0"/>
                <a:cs typeface="Consolas" panose="020B0609020204030204" pitchFamily="49" charset="0"/>
              </a:rPr>
              <a:t>  </a:t>
            </a:r>
            <a:r>
              <a:rPr lang="en-US" sz="1000" dirty="0" err="1">
                <a:solidFill>
                  <a:schemeClr val="tx1"/>
                </a:solidFill>
                <a:latin typeface="Consolas" panose="020B0609020204030204" pitchFamily="49" charset="0"/>
                <a:cs typeface="Consolas" panose="020B0609020204030204" pitchFamily="49" charset="0"/>
              </a:rPr>
              <a:t>qudt:abbreviation</a:t>
            </a:r>
            <a:r>
              <a:rPr lang="en-US" sz="1000" dirty="0">
                <a:solidFill>
                  <a:schemeClr val="tx1"/>
                </a:solidFill>
                <a:latin typeface="Consolas" panose="020B0609020204030204" pitchFamily="49" charset="0"/>
                <a:cs typeface="Consolas" panose="020B0609020204030204" pitchFamily="49" charset="0"/>
              </a:rPr>
              <a:t> "</a:t>
            </a:r>
            <a:r>
              <a:rPr lang="en-US" sz="1000" dirty="0" err="1">
                <a:solidFill>
                  <a:schemeClr val="tx1"/>
                </a:solidFill>
                <a:latin typeface="Consolas" panose="020B0609020204030204" pitchFamily="49" charset="0"/>
                <a:cs typeface="Consolas" panose="020B0609020204030204" pitchFamily="49" charset="0"/>
              </a:rPr>
              <a:t>ms</a:t>
            </a:r>
            <a:r>
              <a:rPr lang="en-US" sz="1000" dirty="0">
                <a:solidFill>
                  <a:schemeClr val="tx1"/>
                </a:solidFill>
                <a:latin typeface="Consolas" panose="020B0609020204030204" pitchFamily="49" charset="0"/>
                <a:cs typeface="Consolas" panose="020B0609020204030204" pitchFamily="49" charset="0"/>
              </a:rPr>
              <a:t>"^^</a:t>
            </a:r>
            <a:r>
              <a:rPr lang="en-US" sz="1000" dirty="0" err="1">
                <a:solidFill>
                  <a:schemeClr val="tx1"/>
                </a:solidFill>
                <a:latin typeface="Consolas" panose="020B0609020204030204" pitchFamily="49" charset="0"/>
                <a:cs typeface="Consolas" panose="020B0609020204030204" pitchFamily="49" charset="0"/>
              </a:rPr>
              <a:t>xsd:string</a:t>
            </a:r>
            <a:r>
              <a:rPr lang="en-US" sz="1000" dirty="0">
                <a:solidFill>
                  <a:schemeClr val="tx1"/>
                </a:solidFill>
                <a:latin typeface="Consolas" panose="020B0609020204030204" pitchFamily="49" charset="0"/>
                <a:cs typeface="Consolas" panose="020B0609020204030204" pitchFamily="49" charset="0"/>
              </a:rPr>
              <a:t> ;</a:t>
            </a:r>
          </a:p>
          <a:p>
            <a:r>
              <a:rPr lang="en-US" sz="1000" dirty="0">
                <a:solidFill>
                  <a:schemeClr val="tx1"/>
                </a:solidFill>
                <a:latin typeface="Consolas" panose="020B0609020204030204" pitchFamily="49" charset="0"/>
                <a:cs typeface="Consolas" panose="020B0609020204030204" pitchFamily="49" charset="0"/>
              </a:rPr>
              <a:t>  </a:t>
            </a:r>
            <a:r>
              <a:rPr lang="en-US" sz="1000" dirty="0" err="1">
                <a:solidFill>
                  <a:schemeClr val="tx1"/>
                </a:solidFill>
                <a:latin typeface="Consolas" panose="020B0609020204030204" pitchFamily="49" charset="0"/>
                <a:cs typeface="Consolas" panose="020B0609020204030204" pitchFamily="49" charset="0"/>
              </a:rPr>
              <a:t>qudt:code</a:t>
            </a:r>
            <a:r>
              <a:rPr lang="en-US" sz="1000" dirty="0">
                <a:solidFill>
                  <a:schemeClr val="tx1"/>
                </a:solidFill>
                <a:latin typeface="Consolas" panose="020B0609020204030204" pitchFamily="49" charset="0"/>
                <a:cs typeface="Consolas" panose="020B0609020204030204" pitchFamily="49" charset="0"/>
              </a:rPr>
              <a:t> "1616"^^</a:t>
            </a:r>
            <a:r>
              <a:rPr lang="en-US" sz="1000" dirty="0" err="1">
                <a:solidFill>
                  <a:schemeClr val="tx1"/>
                </a:solidFill>
                <a:latin typeface="Consolas" panose="020B0609020204030204" pitchFamily="49" charset="0"/>
                <a:cs typeface="Consolas" panose="020B0609020204030204" pitchFamily="49" charset="0"/>
              </a:rPr>
              <a:t>xsd:string</a:t>
            </a:r>
            <a:r>
              <a:rPr lang="en-US" sz="1000" dirty="0">
                <a:solidFill>
                  <a:schemeClr val="tx1"/>
                </a:solidFill>
                <a:latin typeface="Consolas" panose="020B0609020204030204" pitchFamily="49" charset="0"/>
                <a:cs typeface="Consolas" panose="020B0609020204030204" pitchFamily="49" charset="0"/>
              </a:rPr>
              <a:t> ;</a:t>
            </a:r>
          </a:p>
          <a:p>
            <a:r>
              <a:rPr lang="en-US" sz="1000" dirty="0">
                <a:solidFill>
                  <a:schemeClr val="tx1"/>
                </a:solidFill>
                <a:latin typeface="Consolas" panose="020B0609020204030204" pitchFamily="49" charset="0"/>
                <a:cs typeface="Consolas" panose="020B0609020204030204" pitchFamily="49" charset="0"/>
              </a:rPr>
              <a:t>  </a:t>
            </a:r>
            <a:r>
              <a:rPr lang="en-US" sz="1000" dirty="0" err="1">
                <a:solidFill>
                  <a:schemeClr val="tx1"/>
                </a:solidFill>
                <a:latin typeface="Consolas" panose="020B0609020204030204" pitchFamily="49" charset="0"/>
                <a:cs typeface="Consolas" panose="020B0609020204030204" pitchFamily="49" charset="0"/>
              </a:rPr>
              <a:t>qudt:uneceCommonCode</a:t>
            </a:r>
            <a:r>
              <a:rPr lang="en-US" sz="1000" dirty="0">
                <a:solidFill>
                  <a:schemeClr val="tx1"/>
                </a:solidFill>
                <a:latin typeface="Consolas" panose="020B0609020204030204" pitchFamily="49" charset="0"/>
                <a:cs typeface="Consolas" panose="020B0609020204030204" pitchFamily="49" charset="0"/>
              </a:rPr>
              <a:t> "C26"^^</a:t>
            </a:r>
            <a:r>
              <a:rPr lang="en-US" sz="1000" dirty="0" err="1">
                <a:solidFill>
                  <a:schemeClr val="tx1"/>
                </a:solidFill>
                <a:latin typeface="Consolas" panose="020B0609020204030204" pitchFamily="49" charset="0"/>
                <a:cs typeface="Consolas" panose="020B0609020204030204" pitchFamily="49" charset="0"/>
              </a:rPr>
              <a:t>xsd:string</a:t>
            </a:r>
            <a:r>
              <a:rPr lang="en-US" sz="1000" dirty="0">
                <a:solidFill>
                  <a:schemeClr val="tx1"/>
                </a:solidFill>
                <a:latin typeface="Consolas" panose="020B0609020204030204" pitchFamily="49" charset="0"/>
                <a:cs typeface="Consolas" panose="020B0609020204030204" pitchFamily="49" charset="0"/>
              </a:rPr>
              <a:t> ;</a:t>
            </a:r>
          </a:p>
          <a:p>
            <a:r>
              <a:rPr lang="en-US" sz="1000" dirty="0">
                <a:solidFill>
                  <a:schemeClr val="tx1"/>
                </a:solidFill>
                <a:latin typeface="Consolas" panose="020B0609020204030204" pitchFamily="49" charset="0"/>
                <a:cs typeface="Consolas" panose="020B0609020204030204" pitchFamily="49" charset="0"/>
              </a:rPr>
              <a:t>  </a:t>
            </a:r>
            <a:r>
              <a:rPr lang="en-US" sz="1000" dirty="0" err="1">
                <a:solidFill>
                  <a:schemeClr val="tx1"/>
                </a:solidFill>
                <a:latin typeface="Consolas" panose="020B0609020204030204" pitchFamily="49" charset="0"/>
                <a:cs typeface="Consolas" panose="020B0609020204030204" pitchFamily="49" charset="0"/>
              </a:rPr>
              <a:t>qudt:conversionMultiplier</a:t>
            </a:r>
            <a:r>
              <a:rPr lang="en-US" sz="1000" dirty="0">
                <a:solidFill>
                  <a:schemeClr val="tx1"/>
                </a:solidFill>
                <a:latin typeface="Consolas" panose="020B0609020204030204" pitchFamily="49" charset="0"/>
                <a:cs typeface="Consolas" panose="020B0609020204030204" pitchFamily="49" charset="0"/>
              </a:rPr>
              <a:t> "0.001"^^</a:t>
            </a:r>
            <a:r>
              <a:rPr lang="en-US" sz="1000" dirty="0" err="1">
                <a:solidFill>
                  <a:schemeClr val="tx1"/>
                </a:solidFill>
                <a:latin typeface="Consolas" panose="020B0609020204030204" pitchFamily="49" charset="0"/>
                <a:cs typeface="Consolas" panose="020B0609020204030204" pitchFamily="49" charset="0"/>
              </a:rPr>
              <a:t>xsd:double</a:t>
            </a:r>
            <a:r>
              <a:rPr lang="en-US" sz="1000" dirty="0">
                <a:solidFill>
                  <a:schemeClr val="tx1"/>
                </a:solidFill>
                <a:latin typeface="Consolas" panose="020B0609020204030204" pitchFamily="49" charset="0"/>
                <a:cs typeface="Consolas" panose="020B0609020204030204" pitchFamily="49" charset="0"/>
              </a:rPr>
              <a:t> ;</a:t>
            </a:r>
          </a:p>
          <a:p>
            <a:r>
              <a:rPr lang="en-US" sz="1000" dirty="0">
                <a:solidFill>
                  <a:schemeClr val="tx1"/>
                </a:solidFill>
                <a:latin typeface="Consolas" panose="020B0609020204030204" pitchFamily="49" charset="0"/>
                <a:cs typeface="Consolas" panose="020B0609020204030204" pitchFamily="49" charset="0"/>
              </a:rPr>
              <a:t>  </a:t>
            </a:r>
            <a:r>
              <a:rPr lang="en-US" sz="1000" dirty="0" err="1">
                <a:solidFill>
                  <a:schemeClr val="tx1"/>
                </a:solidFill>
                <a:latin typeface="Consolas" panose="020B0609020204030204" pitchFamily="49" charset="0"/>
                <a:cs typeface="Consolas" panose="020B0609020204030204" pitchFamily="49" charset="0"/>
              </a:rPr>
              <a:t>qudt:conversionOffset</a:t>
            </a:r>
            <a:r>
              <a:rPr lang="en-US" sz="1000" dirty="0">
                <a:solidFill>
                  <a:schemeClr val="tx1"/>
                </a:solidFill>
                <a:latin typeface="Consolas" panose="020B0609020204030204" pitchFamily="49" charset="0"/>
                <a:cs typeface="Consolas" panose="020B0609020204030204" pitchFamily="49" charset="0"/>
              </a:rPr>
              <a:t> "0.0"^^</a:t>
            </a:r>
            <a:r>
              <a:rPr lang="en-US" sz="1000" dirty="0" err="1">
                <a:solidFill>
                  <a:schemeClr val="tx1"/>
                </a:solidFill>
                <a:latin typeface="Consolas" panose="020B0609020204030204" pitchFamily="49" charset="0"/>
                <a:cs typeface="Consolas" panose="020B0609020204030204" pitchFamily="49" charset="0"/>
              </a:rPr>
              <a:t>xsd:double</a:t>
            </a:r>
            <a:r>
              <a:rPr lang="en-US" sz="1000" dirty="0">
                <a:solidFill>
                  <a:schemeClr val="tx1"/>
                </a:solidFill>
                <a:latin typeface="Consolas" panose="020B0609020204030204" pitchFamily="49" charset="0"/>
                <a:cs typeface="Consolas" panose="020B0609020204030204" pitchFamily="49" charset="0"/>
              </a:rPr>
              <a:t> ;</a:t>
            </a:r>
          </a:p>
          <a:p>
            <a:r>
              <a:rPr lang="en-US" sz="1000" dirty="0">
                <a:solidFill>
                  <a:schemeClr val="tx1"/>
                </a:solidFill>
                <a:latin typeface="Consolas" panose="020B0609020204030204" pitchFamily="49" charset="0"/>
                <a:cs typeface="Consolas" panose="020B0609020204030204" pitchFamily="49" charset="0"/>
              </a:rPr>
              <a:t>  </a:t>
            </a:r>
            <a:r>
              <a:rPr lang="en-US" sz="1000" dirty="0" err="1">
                <a:solidFill>
                  <a:schemeClr val="tx1"/>
                </a:solidFill>
                <a:latin typeface="Consolas" panose="020B0609020204030204" pitchFamily="49" charset="0"/>
                <a:cs typeface="Consolas" panose="020B0609020204030204" pitchFamily="49" charset="0"/>
              </a:rPr>
              <a:t>skos:exactMatch</a:t>
            </a:r>
            <a:r>
              <a:rPr lang="en-US" sz="1000" dirty="0">
                <a:solidFill>
                  <a:schemeClr val="tx1"/>
                </a:solidFill>
                <a:latin typeface="Consolas" panose="020B0609020204030204" pitchFamily="49" charset="0"/>
                <a:cs typeface="Consolas" panose="020B0609020204030204" pitchFamily="49" charset="0"/>
              </a:rPr>
              <a:t> &lt;http://dbpedia.org/resource/Millisecond&gt; .</a:t>
            </a:r>
          </a:p>
          <a:p>
            <a:r>
              <a:rPr lang="en-US" sz="1000" dirty="0" err="1">
                <a:solidFill>
                  <a:schemeClr val="tx1"/>
                </a:solidFill>
                <a:latin typeface="Consolas" panose="020B0609020204030204" pitchFamily="49" charset="0"/>
                <a:cs typeface="Consolas" panose="020B0609020204030204" pitchFamily="49" charset="0"/>
              </a:rPr>
              <a:t>unit:SystemOfUnits_USCustomary</a:t>
            </a:r>
            <a:r>
              <a:rPr lang="en-US" sz="1000" dirty="0">
                <a:solidFill>
                  <a:schemeClr val="tx1"/>
                </a:solidFill>
                <a:latin typeface="Consolas" panose="020B0609020204030204" pitchFamily="49" charset="0"/>
                <a:cs typeface="Consolas" panose="020B0609020204030204" pitchFamily="49" charset="0"/>
              </a:rPr>
              <a:t> </a:t>
            </a:r>
            <a:r>
              <a:rPr lang="en-US" sz="1000" dirty="0" err="1">
                <a:solidFill>
                  <a:schemeClr val="tx1"/>
                </a:solidFill>
                <a:latin typeface="Consolas" panose="020B0609020204030204" pitchFamily="49" charset="0"/>
                <a:cs typeface="Consolas" panose="020B0609020204030204" pitchFamily="49" charset="0"/>
              </a:rPr>
              <a:t>qudt:systemDefinedUnit</a:t>
            </a:r>
            <a:r>
              <a:rPr lang="en-US" sz="1000" dirty="0">
                <a:solidFill>
                  <a:schemeClr val="tx1"/>
                </a:solidFill>
                <a:latin typeface="Consolas" panose="020B0609020204030204" pitchFamily="49" charset="0"/>
                <a:cs typeface="Consolas" panose="020B0609020204030204" pitchFamily="49" charset="0"/>
              </a:rPr>
              <a:t> </a:t>
            </a:r>
            <a:r>
              <a:rPr lang="en-US" sz="1000" dirty="0" err="1">
                <a:solidFill>
                  <a:schemeClr val="tx1"/>
                </a:solidFill>
                <a:latin typeface="Consolas" panose="020B0609020204030204" pitchFamily="49" charset="0"/>
                <a:cs typeface="Consolas" panose="020B0609020204030204" pitchFamily="49" charset="0"/>
              </a:rPr>
              <a:t>unit:MilliSecond</a:t>
            </a:r>
            <a:r>
              <a:rPr lang="en-US" sz="1000" dirty="0">
                <a:solidFill>
                  <a:schemeClr val="tx1"/>
                </a:solidFill>
                <a:latin typeface="Consolas" panose="020B0609020204030204" pitchFamily="49" charset="0"/>
                <a:cs typeface="Consolas" panose="020B0609020204030204" pitchFamily="49" charset="0"/>
              </a:rPr>
              <a:t>.</a:t>
            </a:r>
          </a:p>
          <a:p>
            <a:endParaRPr lang="en-US" sz="1000" dirty="0">
              <a:solidFill>
                <a:schemeClr val="tx1"/>
              </a:solidFill>
              <a:latin typeface="Consolas" panose="020B0609020204030204" pitchFamily="49" charset="0"/>
              <a:cs typeface="Consolas" panose="020B0609020204030204" pitchFamily="49" charset="0"/>
            </a:endParaRPr>
          </a:p>
          <a:p>
            <a:r>
              <a:rPr lang="en-US" sz="1000" dirty="0" err="1">
                <a:solidFill>
                  <a:schemeClr val="tx1"/>
                </a:solidFill>
                <a:latin typeface="Consolas" panose="020B0609020204030204" pitchFamily="49" charset="0"/>
                <a:cs typeface="Consolas" panose="020B0609020204030204" pitchFamily="49" charset="0"/>
              </a:rPr>
              <a:t>unit:DegreeCelsius</a:t>
            </a:r>
            <a:endParaRPr lang="en-US" sz="1000" dirty="0">
              <a:solidFill>
                <a:schemeClr val="tx1"/>
              </a:solidFill>
              <a:latin typeface="Consolas" panose="020B0609020204030204" pitchFamily="49" charset="0"/>
              <a:cs typeface="Consolas" panose="020B0609020204030204" pitchFamily="49" charset="0"/>
            </a:endParaRPr>
          </a:p>
          <a:p>
            <a:r>
              <a:rPr lang="en-US" sz="1000" dirty="0">
                <a:solidFill>
                  <a:schemeClr val="tx1"/>
                </a:solidFill>
                <a:latin typeface="Consolas" panose="020B0609020204030204" pitchFamily="49" charset="0"/>
                <a:cs typeface="Consolas" panose="020B0609020204030204" pitchFamily="49" charset="0"/>
              </a:rPr>
              <a:t>  </a:t>
            </a:r>
            <a:r>
              <a:rPr lang="en-US" sz="1000" dirty="0" err="1">
                <a:solidFill>
                  <a:schemeClr val="tx1"/>
                </a:solidFill>
                <a:latin typeface="Consolas" panose="020B0609020204030204" pitchFamily="49" charset="0"/>
                <a:cs typeface="Consolas" panose="020B0609020204030204" pitchFamily="49" charset="0"/>
              </a:rPr>
              <a:t>rdf:type</a:t>
            </a:r>
            <a:r>
              <a:rPr lang="en-US" sz="1000" dirty="0">
                <a:solidFill>
                  <a:schemeClr val="tx1"/>
                </a:solidFill>
                <a:latin typeface="Consolas" panose="020B0609020204030204" pitchFamily="49" charset="0"/>
                <a:cs typeface="Consolas" panose="020B0609020204030204" pitchFamily="49" charset="0"/>
              </a:rPr>
              <a:t> </a:t>
            </a:r>
            <a:r>
              <a:rPr lang="en-US" sz="1000" dirty="0" err="1">
                <a:solidFill>
                  <a:schemeClr val="tx1"/>
                </a:solidFill>
                <a:latin typeface="Consolas" panose="020B0609020204030204" pitchFamily="49" charset="0"/>
                <a:cs typeface="Consolas" panose="020B0609020204030204" pitchFamily="49" charset="0"/>
              </a:rPr>
              <a:t>qudt:DerivedUnit</a:t>
            </a:r>
            <a:r>
              <a:rPr lang="en-US" sz="1000" dirty="0">
                <a:solidFill>
                  <a:schemeClr val="tx1"/>
                </a:solidFill>
                <a:latin typeface="Consolas" panose="020B0609020204030204" pitchFamily="49" charset="0"/>
                <a:cs typeface="Consolas" panose="020B0609020204030204" pitchFamily="49" charset="0"/>
              </a:rPr>
              <a:t> , </a:t>
            </a:r>
            <a:r>
              <a:rPr lang="en-US" sz="1000" dirty="0" err="1">
                <a:solidFill>
                  <a:schemeClr val="tx1"/>
                </a:solidFill>
                <a:latin typeface="Consolas" panose="020B0609020204030204" pitchFamily="49" charset="0"/>
                <a:cs typeface="Consolas" panose="020B0609020204030204" pitchFamily="49" charset="0"/>
              </a:rPr>
              <a:t>qudt:TemperatureUnit</a:t>
            </a:r>
            <a:r>
              <a:rPr lang="en-US" sz="1000" dirty="0">
                <a:solidFill>
                  <a:schemeClr val="tx1"/>
                </a:solidFill>
                <a:latin typeface="Consolas" panose="020B0609020204030204" pitchFamily="49" charset="0"/>
                <a:cs typeface="Consolas" panose="020B0609020204030204" pitchFamily="49" charset="0"/>
              </a:rPr>
              <a:t> , </a:t>
            </a:r>
            <a:r>
              <a:rPr lang="en-US" sz="1000" dirty="0" err="1">
                <a:solidFill>
                  <a:schemeClr val="tx1"/>
                </a:solidFill>
                <a:latin typeface="Consolas" panose="020B0609020204030204" pitchFamily="49" charset="0"/>
                <a:cs typeface="Consolas" panose="020B0609020204030204" pitchFamily="49" charset="0"/>
              </a:rPr>
              <a:t>qudt:SIUnit</a:t>
            </a:r>
            <a:r>
              <a:rPr lang="en-US" sz="1000" dirty="0">
                <a:solidFill>
                  <a:schemeClr val="tx1"/>
                </a:solidFill>
                <a:latin typeface="Consolas" panose="020B0609020204030204" pitchFamily="49" charset="0"/>
                <a:cs typeface="Consolas" panose="020B0609020204030204" pitchFamily="49" charset="0"/>
              </a:rPr>
              <a:t> ;</a:t>
            </a:r>
          </a:p>
          <a:p>
            <a:r>
              <a:rPr lang="en-US" sz="1000" dirty="0">
                <a:solidFill>
                  <a:schemeClr val="tx1"/>
                </a:solidFill>
                <a:latin typeface="Consolas" panose="020B0609020204030204" pitchFamily="49" charset="0"/>
                <a:cs typeface="Consolas" panose="020B0609020204030204" pitchFamily="49" charset="0"/>
              </a:rPr>
              <a:t>  </a:t>
            </a:r>
            <a:r>
              <a:rPr lang="en-US" sz="1000" dirty="0" err="1">
                <a:solidFill>
                  <a:schemeClr val="tx1"/>
                </a:solidFill>
                <a:latin typeface="Consolas" panose="020B0609020204030204" pitchFamily="49" charset="0"/>
                <a:cs typeface="Consolas" panose="020B0609020204030204" pitchFamily="49" charset="0"/>
              </a:rPr>
              <a:t>rdfs:label</a:t>
            </a:r>
            <a:r>
              <a:rPr lang="en-US" sz="1000" dirty="0">
                <a:solidFill>
                  <a:schemeClr val="tx1"/>
                </a:solidFill>
                <a:latin typeface="Consolas" panose="020B0609020204030204" pitchFamily="49" charset="0"/>
                <a:cs typeface="Consolas" panose="020B0609020204030204" pitchFamily="49" charset="0"/>
              </a:rPr>
              <a:t> "Degree Celsius"^^</a:t>
            </a:r>
            <a:r>
              <a:rPr lang="en-US" sz="1000" dirty="0" err="1">
                <a:solidFill>
                  <a:schemeClr val="tx1"/>
                </a:solidFill>
                <a:latin typeface="Consolas" panose="020B0609020204030204" pitchFamily="49" charset="0"/>
                <a:cs typeface="Consolas" panose="020B0609020204030204" pitchFamily="49" charset="0"/>
              </a:rPr>
              <a:t>xsd:string</a:t>
            </a:r>
            <a:r>
              <a:rPr lang="en-US" sz="1000" dirty="0">
                <a:solidFill>
                  <a:schemeClr val="tx1"/>
                </a:solidFill>
                <a:latin typeface="Consolas" panose="020B0609020204030204" pitchFamily="49" charset="0"/>
                <a:cs typeface="Consolas" panose="020B0609020204030204" pitchFamily="49" charset="0"/>
              </a:rPr>
              <a:t> ;</a:t>
            </a:r>
          </a:p>
          <a:p>
            <a:r>
              <a:rPr lang="en-US" sz="1000" dirty="0">
                <a:solidFill>
                  <a:schemeClr val="tx1"/>
                </a:solidFill>
                <a:latin typeface="Consolas" panose="020B0609020204030204" pitchFamily="49" charset="0"/>
                <a:cs typeface="Consolas" panose="020B0609020204030204" pitchFamily="49" charset="0"/>
              </a:rPr>
              <a:t>  </a:t>
            </a:r>
            <a:r>
              <a:rPr lang="en-US" sz="1000" dirty="0" err="1">
                <a:solidFill>
                  <a:schemeClr val="tx1"/>
                </a:solidFill>
                <a:latin typeface="Consolas" panose="020B0609020204030204" pitchFamily="49" charset="0"/>
                <a:cs typeface="Consolas" panose="020B0609020204030204" pitchFamily="49" charset="0"/>
              </a:rPr>
              <a:t>qudt:abbreviation</a:t>
            </a:r>
            <a:r>
              <a:rPr lang="en-US" sz="1000" dirty="0">
                <a:solidFill>
                  <a:schemeClr val="tx1"/>
                </a:solidFill>
                <a:latin typeface="Consolas" panose="020B0609020204030204" pitchFamily="49" charset="0"/>
                <a:cs typeface="Consolas" panose="020B0609020204030204" pitchFamily="49" charset="0"/>
              </a:rPr>
              <a:t> "</a:t>
            </a:r>
            <a:r>
              <a:rPr lang="en-US" sz="1000" dirty="0" err="1">
                <a:solidFill>
                  <a:schemeClr val="tx1"/>
                </a:solidFill>
                <a:latin typeface="Consolas" panose="020B0609020204030204" pitchFamily="49" charset="0"/>
                <a:cs typeface="Consolas" panose="020B0609020204030204" pitchFamily="49" charset="0"/>
              </a:rPr>
              <a:t>degC</a:t>
            </a:r>
            <a:r>
              <a:rPr lang="en-US" sz="1000" dirty="0">
                <a:solidFill>
                  <a:schemeClr val="tx1"/>
                </a:solidFill>
                <a:latin typeface="Consolas" panose="020B0609020204030204" pitchFamily="49" charset="0"/>
                <a:cs typeface="Consolas" panose="020B0609020204030204" pitchFamily="49" charset="0"/>
              </a:rPr>
              <a:t>"^^</a:t>
            </a:r>
            <a:r>
              <a:rPr lang="en-US" sz="1000" dirty="0" err="1">
                <a:solidFill>
                  <a:schemeClr val="tx1"/>
                </a:solidFill>
                <a:latin typeface="Consolas" panose="020B0609020204030204" pitchFamily="49" charset="0"/>
                <a:cs typeface="Consolas" panose="020B0609020204030204" pitchFamily="49" charset="0"/>
              </a:rPr>
              <a:t>xsd:string</a:t>
            </a:r>
            <a:r>
              <a:rPr lang="en-US" sz="1000" dirty="0">
                <a:solidFill>
                  <a:schemeClr val="tx1"/>
                </a:solidFill>
                <a:latin typeface="Consolas" panose="020B0609020204030204" pitchFamily="49" charset="0"/>
                <a:cs typeface="Consolas" panose="020B0609020204030204" pitchFamily="49" charset="0"/>
              </a:rPr>
              <a:t> ;</a:t>
            </a:r>
          </a:p>
          <a:p>
            <a:r>
              <a:rPr lang="en-US" sz="1000" dirty="0">
                <a:solidFill>
                  <a:schemeClr val="tx1"/>
                </a:solidFill>
                <a:latin typeface="Consolas" panose="020B0609020204030204" pitchFamily="49" charset="0"/>
                <a:cs typeface="Consolas" panose="020B0609020204030204" pitchFamily="49" charset="0"/>
              </a:rPr>
              <a:t>  </a:t>
            </a:r>
            <a:r>
              <a:rPr lang="en-US" sz="1000" dirty="0" err="1">
                <a:solidFill>
                  <a:schemeClr val="tx1"/>
                </a:solidFill>
                <a:latin typeface="Consolas" panose="020B0609020204030204" pitchFamily="49" charset="0"/>
                <a:cs typeface="Consolas" panose="020B0609020204030204" pitchFamily="49" charset="0"/>
              </a:rPr>
              <a:t>qudt:code</a:t>
            </a:r>
            <a:r>
              <a:rPr lang="en-US" sz="1000" dirty="0">
                <a:solidFill>
                  <a:schemeClr val="tx1"/>
                </a:solidFill>
                <a:latin typeface="Consolas" panose="020B0609020204030204" pitchFamily="49" charset="0"/>
                <a:cs typeface="Consolas" panose="020B0609020204030204" pitchFamily="49" charset="0"/>
              </a:rPr>
              <a:t> "0515"^^</a:t>
            </a:r>
            <a:r>
              <a:rPr lang="en-US" sz="1000" dirty="0" err="1">
                <a:solidFill>
                  <a:schemeClr val="tx1"/>
                </a:solidFill>
                <a:latin typeface="Consolas" panose="020B0609020204030204" pitchFamily="49" charset="0"/>
                <a:cs typeface="Consolas" panose="020B0609020204030204" pitchFamily="49" charset="0"/>
              </a:rPr>
              <a:t>xsd:string</a:t>
            </a:r>
            <a:r>
              <a:rPr lang="en-US" sz="1000" dirty="0">
                <a:solidFill>
                  <a:schemeClr val="tx1"/>
                </a:solidFill>
                <a:latin typeface="Consolas" panose="020B0609020204030204" pitchFamily="49" charset="0"/>
                <a:cs typeface="Consolas" panose="020B0609020204030204" pitchFamily="49" charset="0"/>
              </a:rPr>
              <a:t> ;</a:t>
            </a:r>
          </a:p>
          <a:p>
            <a:r>
              <a:rPr lang="en-US" sz="1000" dirty="0">
                <a:solidFill>
                  <a:schemeClr val="tx1"/>
                </a:solidFill>
                <a:latin typeface="Consolas" panose="020B0609020204030204" pitchFamily="49" charset="0"/>
                <a:cs typeface="Consolas" panose="020B0609020204030204" pitchFamily="49" charset="0"/>
              </a:rPr>
              <a:t>  </a:t>
            </a:r>
            <a:r>
              <a:rPr lang="en-US" sz="1000" dirty="0" err="1">
                <a:solidFill>
                  <a:schemeClr val="tx1"/>
                </a:solidFill>
                <a:latin typeface="Consolas" panose="020B0609020204030204" pitchFamily="49" charset="0"/>
                <a:cs typeface="Consolas" panose="020B0609020204030204" pitchFamily="49" charset="0"/>
              </a:rPr>
              <a:t>qudt:conversionMultiplier</a:t>
            </a:r>
            <a:r>
              <a:rPr lang="en-US" sz="1000" dirty="0">
                <a:solidFill>
                  <a:schemeClr val="tx1"/>
                </a:solidFill>
                <a:latin typeface="Consolas" panose="020B0609020204030204" pitchFamily="49" charset="0"/>
                <a:cs typeface="Consolas" panose="020B0609020204030204" pitchFamily="49" charset="0"/>
              </a:rPr>
              <a:t> "1"^^</a:t>
            </a:r>
            <a:r>
              <a:rPr lang="en-US" sz="1000" dirty="0" err="1">
                <a:solidFill>
                  <a:schemeClr val="tx1"/>
                </a:solidFill>
                <a:latin typeface="Consolas" panose="020B0609020204030204" pitchFamily="49" charset="0"/>
                <a:cs typeface="Consolas" panose="020B0609020204030204" pitchFamily="49" charset="0"/>
              </a:rPr>
              <a:t>xsd:double</a:t>
            </a:r>
            <a:r>
              <a:rPr lang="en-US" sz="1000" dirty="0">
                <a:solidFill>
                  <a:schemeClr val="tx1"/>
                </a:solidFill>
                <a:latin typeface="Consolas" panose="020B0609020204030204" pitchFamily="49" charset="0"/>
                <a:cs typeface="Consolas" panose="020B0609020204030204" pitchFamily="49" charset="0"/>
              </a:rPr>
              <a:t> ;</a:t>
            </a:r>
          </a:p>
          <a:p>
            <a:r>
              <a:rPr lang="en-US" sz="1000" dirty="0">
                <a:solidFill>
                  <a:schemeClr val="tx1"/>
                </a:solidFill>
                <a:latin typeface="Consolas" panose="020B0609020204030204" pitchFamily="49" charset="0"/>
                <a:cs typeface="Consolas" panose="020B0609020204030204" pitchFamily="49" charset="0"/>
              </a:rPr>
              <a:t>  </a:t>
            </a:r>
            <a:r>
              <a:rPr lang="en-US" sz="1000" dirty="0" err="1">
                <a:solidFill>
                  <a:schemeClr val="tx1"/>
                </a:solidFill>
                <a:latin typeface="Consolas" panose="020B0609020204030204" pitchFamily="49" charset="0"/>
                <a:cs typeface="Consolas" panose="020B0609020204030204" pitchFamily="49" charset="0"/>
              </a:rPr>
              <a:t>qudt:conversionOffset</a:t>
            </a:r>
            <a:r>
              <a:rPr lang="en-US" sz="1000" dirty="0">
                <a:solidFill>
                  <a:schemeClr val="tx1"/>
                </a:solidFill>
                <a:latin typeface="Consolas" panose="020B0609020204030204" pitchFamily="49" charset="0"/>
                <a:cs typeface="Consolas" panose="020B0609020204030204" pitchFamily="49" charset="0"/>
              </a:rPr>
              <a:t> "273.15"^^</a:t>
            </a:r>
            <a:r>
              <a:rPr lang="en-US" sz="1000" dirty="0" err="1">
                <a:solidFill>
                  <a:schemeClr val="tx1"/>
                </a:solidFill>
                <a:latin typeface="Consolas" panose="020B0609020204030204" pitchFamily="49" charset="0"/>
                <a:cs typeface="Consolas" panose="020B0609020204030204" pitchFamily="49" charset="0"/>
              </a:rPr>
              <a:t>xsd:double</a:t>
            </a:r>
            <a:r>
              <a:rPr lang="en-US" sz="1000" dirty="0">
                <a:solidFill>
                  <a:schemeClr val="tx1"/>
                </a:solidFill>
                <a:latin typeface="Consolas" panose="020B0609020204030204" pitchFamily="49" charset="0"/>
                <a:cs typeface="Consolas" panose="020B0609020204030204" pitchFamily="49" charset="0"/>
              </a:rPr>
              <a:t> ;</a:t>
            </a:r>
          </a:p>
          <a:p>
            <a:r>
              <a:rPr lang="en-US" sz="1000" dirty="0">
                <a:solidFill>
                  <a:schemeClr val="tx1"/>
                </a:solidFill>
                <a:latin typeface="Consolas" panose="020B0609020204030204" pitchFamily="49" charset="0"/>
                <a:cs typeface="Consolas" panose="020B0609020204030204" pitchFamily="49" charset="0"/>
              </a:rPr>
              <a:t>  </a:t>
            </a:r>
            <a:r>
              <a:rPr lang="en-US" sz="1000" dirty="0" err="1">
                <a:solidFill>
                  <a:schemeClr val="tx1"/>
                </a:solidFill>
                <a:latin typeface="Consolas" panose="020B0609020204030204" pitchFamily="49" charset="0"/>
                <a:cs typeface="Consolas" panose="020B0609020204030204" pitchFamily="49" charset="0"/>
              </a:rPr>
              <a:t>qudt:symbol</a:t>
            </a:r>
            <a:r>
              <a:rPr lang="en-US" sz="1000" dirty="0">
                <a:solidFill>
                  <a:schemeClr val="tx1"/>
                </a:solidFill>
                <a:latin typeface="Consolas" panose="020B0609020204030204" pitchFamily="49" charset="0"/>
                <a:cs typeface="Consolas" panose="020B0609020204030204" pitchFamily="49" charset="0"/>
              </a:rPr>
              <a:t> "</a:t>
            </a:r>
            <a:r>
              <a:rPr lang="en-US" sz="1000" dirty="0" err="1">
                <a:solidFill>
                  <a:schemeClr val="tx1"/>
                </a:solidFill>
                <a:latin typeface="Consolas" panose="020B0609020204030204" pitchFamily="49" charset="0"/>
                <a:cs typeface="Consolas" panose="020B0609020204030204" pitchFamily="49" charset="0"/>
              </a:rPr>
              <a:t>degC</a:t>
            </a:r>
            <a:r>
              <a:rPr lang="en-US" sz="1000" dirty="0">
                <a:solidFill>
                  <a:schemeClr val="tx1"/>
                </a:solidFill>
                <a:latin typeface="Consolas" panose="020B0609020204030204" pitchFamily="49" charset="0"/>
                <a:cs typeface="Consolas" panose="020B0609020204030204" pitchFamily="49" charset="0"/>
              </a:rPr>
              <a:t>"^^</a:t>
            </a:r>
            <a:r>
              <a:rPr lang="en-US" sz="1000" dirty="0" err="1">
                <a:solidFill>
                  <a:schemeClr val="tx1"/>
                </a:solidFill>
                <a:latin typeface="Consolas" panose="020B0609020204030204" pitchFamily="49" charset="0"/>
                <a:cs typeface="Consolas" panose="020B0609020204030204" pitchFamily="49" charset="0"/>
              </a:rPr>
              <a:t>xsd:string</a:t>
            </a:r>
            <a:r>
              <a:rPr lang="en-US" sz="1000" dirty="0">
                <a:solidFill>
                  <a:schemeClr val="tx1"/>
                </a:solidFill>
                <a:latin typeface="Consolas" panose="020B0609020204030204" pitchFamily="49" charset="0"/>
                <a:cs typeface="Consolas" panose="020B0609020204030204" pitchFamily="49" charset="0"/>
              </a:rPr>
              <a:t> ;</a:t>
            </a:r>
          </a:p>
          <a:p>
            <a:r>
              <a:rPr lang="en-US" sz="1000" dirty="0">
                <a:solidFill>
                  <a:schemeClr val="tx1"/>
                </a:solidFill>
                <a:latin typeface="Consolas" panose="020B0609020204030204" pitchFamily="49" charset="0"/>
                <a:cs typeface="Consolas" panose="020B0609020204030204" pitchFamily="49" charset="0"/>
              </a:rPr>
              <a:t>  </a:t>
            </a:r>
            <a:r>
              <a:rPr lang="en-US" sz="1000" dirty="0" err="1">
                <a:solidFill>
                  <a:schemeClr val="tx1"/>
                </a:solidFill>
                <a:latin typeface="Consolas" panose="020B0609020204030204" pitchFamily="49" charset="0"/>
                <a:cs typeface="Consolas" panose="020B0609020204030204" pitchFamily="49" charset="0"/>
              </a:rPr>
              <a:t>skos:exactMatch</a:t>
            </a:r>
            <a:r>
              <a:rPr lang="en-US" sz="1000" dirty="0">
                <a:solidFill>
                  <a:schemeClr val="tx1"/>
                </a:solidFill>
                <a:latin typeface="Consolas" panose="020B0609020204030204" pitchFamily="49" charset="0"/>
                <a:cs typeface="Consolas" panose="020B0609020204030204" pitchFamily="49" charset="0"/>
              </a:rPr>
              <a:t> &lt;http://dbpedia.org/resource/Celsius&gt; .</a:t>
            </a:r>
          </a:p>
          <a:p>
            <a:endParaRPr lang="en-US" sz="1000" dirty="0">
              <a:solidFill>
                <a:schemeClr val="tx1"/>
              </a:solidFill>
              <a:latin typeface="Consolas" panose="020B0609020204030204" pitchFamily="49" charset="0"/>
              <a:cs typeface="Consolas" panose="020B0609020204030204" pitchFamily="49" charset="0"/>
            </a:endParaRPr>
          </a:p>
          <a:p>
            <a:r>
              <a:rPr lang="en-US" sz="1000" dirty="0" err="1">
                <a:solidFill>
                  <a:schemeClr val="tx1"/>
                </a:solidFill>
                <a:latin typeface="Consolas" panose="020B0609020204030204" pitchFamily="49" charset="0"/>
                <a:cs typeface="Consolas" panose="020B0609020204030204" pitchFamily="49" charset="0"/>
              </a:rPr>
              <a:t>unit:DegreeFahrenheit</a:t>
            </a:r>
            <a:endParaRPr lang="en-US" sz="1000" dirty="0">
              <a:solidFill>
                <a:schemeClr val="tx1"/>
              </a:solidFill>
              <a:latin typeface="Consolas" panose="020B0609020204030204" pitchFamily="49" charset="0"/>
              <a:cs typeface="Consolas" panose="020B0609020204030204" pitchFamily="49" charset="0"/>
            </a:endParaRPr>
          </a:p>
          <a:p>
            <a:r>
              <a:rPr lang="en-US" sz="1000" dirty="0">
                <a:solidFill>
                  <a:schemeClr val="tx1"/>
                </a:solidFill>
                <a:latin typeface="Consolas" panose="020B0609020204030204" pitchFamily="49" charset="0"/>
                <a:cs typeface="Consolas" panose="020B0609020204030204" pitchFamily="49" charset="0"/>
              </a:rPr>
              <a:t>  </a:t>
            </a:r>
            <a:r>
              <a:rPr lang="en-US" sz="1000" dirty="0" err="1">
                <a:solidFill>
                  <a:schemeClr val="tx1"/>
                </a:solidFill>
                <a:latin typeface="Consolas" panose="020B0609020204030204" pitchFamily="49" charset="0"/>
                <a:cs typeface="Consolas" panose="020B0609020204030204" pitchFamily="49" charset="0"/>
              </a:rPr>
              <a:t>rdf:type</a:t>
            </a:r>
            <a:r>
              <a:rPr lang="en-US" sz="1000" dirty="0">
                <a:solidFill>
                  <a:schemeClr val="tx1"/>
                </a:solidFill>
                <a:latin typeface="Consolas" panose="020B0609020204030204" pitchFamily="49" charset="0"/>
                <a:cs typeface="Consolas" panose="020B0609020204030204" pitchFamily="49" charset="0"/>
              </a:rPr>
              <a:t> </a:t>
            </a:r>
            <a:r>
              <a:rPr lang="en-US" sz="1000" dirty="0" err="1">
                <a:solidFill>
                  <a:schemeClr val="tx1"/>
                </a:solidFill>
                <a:latin typeface="Consolas" panose="020B0609020204030204" pitchFamily="49" charset="0"/>
                <a:cs typeface="Consolas" panose="020B0609020204030204" pitchFamily="49" charset="0"/>
              </a:rPr>
              <a:t>qudt:TemperatureUnit</a:t>
            </a:r>
            <a:r>
              <a:rPr lang="en-US" sz="1000" dirty="0">
                <a:solidFill>
                  <a:schemeClr val="tx1"/>
                </a:solidFill>
                <a:latin typeface="Consolas" panose="020B0609020204030204" pitchFamily="49" charset="0"/>
                <a:cs typeface="Consolas" panose="020B0609020204030204" pitchFamily="49" charset="0"/>
              </a:rPr>
              <a:t> , </a:t>
            </a:r>
            <a:r>
              <a:rPr lang="en-US" sz="1000" dirty="0" err="1">
                <a:solidFill>
                  <a:schemeClr val="tx1"/>
                </a:solidFill>
                <a:latin typeface="Consolas" panose="020B0609020204030204" pitchFamily="49" charset="0"/>
                <a:cs typeface="Consolas" panose="020B0609020204030204" pitchFamily="49" charset="0"/>
              </a:rPr>
              <a:t>qudt:NotUsedWithSIUnit</a:t>
            </a:r>
            <a:r>
              <a:rPr lang="en-US" sz="1000" dirty="0">
                <a:solidFill>
                  <a:schemeClr val="tx1"/>
                </a:solidFill>
                <a:latin typeface="Consolas" panose="020B0609020204030204" pitchFamily="49" charset="0"/>
                <a:cs typeface="Consolas" panose="020B0609020204030204" pitchFamily="49" charset="0"/>
              </a:rPr>
              <a:t> ;</a:t>
            </a:r>
          </a:p>
          <a:p>
            <a:r>
              <a:rPr lang="en-US" sz="1000" dirty="0">
                <a:solidFill>
                  <a:schemeClr val="tx1"/>
                </a:solidFill>
                <a:latin typeface="Consolas" panose="020B0609020204030204" pitchFamily="49" charset="0"/>
                <a:cs typeface="Consolas" panose="020B0609020204030204" pitchFamily="49" charset="0"/>
              </a:rPr>
              <a:t>  </a:t>
            </a:r>
            <a:r>
              <a:rPr lang="en-US" sz="1000" dirty="0" err="1">
                <a:solidFill>
                  <a:schemeClr val="tx1"/>
                </a:solidFill>
                <a:latin typeface="Consolas" panose="020B0609020204030204" pitchFamily="49" charset="0"/>
                <a:cs typeface="Consolas" panose="020B0609020204030204" pitchFamily="49" charset="0"/>
              </a:rPr>
              <a:t>rdfs:label</a:t>
            </a:r>
            <a:r>
              <a:rPr lang="en-US" sz="1000" dirty="0">
                <a:solidFill>
                  <a:schemeClr val="tx1"/>
                </a:solidFill>
                <a:latin typeface="Consolas" panose="020B0609020204030204" pitchFamily="49" charset="0"/>
                <a:cs typeface="Consolas" panose="020B0609020204030204" pitchFamily="49" charset="0"/>
              </a:rPr>
              <a:t> "Degree Fahrenheit"^^</a:t>
            </a:r>
            <a:r>
              <a:rPr lang="en-US" sz="1000" dirty="0" err="1">
                <a:solidFill>
                  <a:schemeClr val="tx1"/>
                </a:solidFill>
                <a:latin typeface="Consolas" panose="020B0609020204030204" pitchFamily="49" charset="0"/>
                <a:cs typeface="Consolas" panose="020B0609020204030204" pitchFamily="49" charset="0"/>
              </a:rPr>
              <a:t>xsd:string</a:t>
            </a:r>
            <a:r>
              <a:rPr lang="en-US" sz="1000" dirty="0">
                <a:solidFill>
                  <a:schemeClr val="tx1"/>
                </a:solidFill>
                <a:latin typeface="Consolas" panose="020B0609020204030204" pitchFamily="49" charset="0"/>
                <a:cs typeface="Consolas" panose="020B0609020204030204" pitchFamily="49" charset="0"/>
              </a:rPr>
              <a:t> ;</a:t>
            </a:r>
          </a:p>
          <a:p>
            <a:r>
              <a:rPr lang="en-US" sz="1000" dirty="0">
                <a:solidFill>
                  <a:schemeClr val="tx1"/>
                </a:solidFill>
                <a:latin typeface="Consolas" panose="020B0609020204030204" pitchFamily="49" charset="0"/>
                <a:cs typeface="Consolas" panose="020B0609020204030204" pitchFamily="49" charset="0"/>
              </a:rPr>
              <a:t>  </a:t>
            </a:r>
            <a:r>
              <a:rPr lang="en-US" sz="1000" dirty="0" err="1">
                <a:solidFill>
                  <a:schemeClr val="tx1"/>
                </a:solidFill>
                <a:latin typeface="Consolas" panose="020B0609020204030204" pitchFamily="49" charset="0"/>
                <a:cs typeface="Consolas" panose="020B0609020204030204" pitchFamily="49" charset="0"/>
              </a:rPr>
              <a:t>qudt:abbreviation</a:t>
            </a:r>
            <a:r>
              <a:rPr lang="en-US" sz="1000" dirty="0">
                <a:solidFill>
                  <a:schemeClr val="tx1"/>
                </a:solidFill>
                <a:latin typeface="Consolas" panose="020B0609020204030204" pitchFamily="49" charset="0"/>
                <a:cs typeface="Consolas" panose="020B0609020204030204" pitchFamily="49" charset="0"/>
              </a:rPr>
              <a:t> "</a:t>
            </a:r>
            <a:r>
              <a:rPr lang="en-US" sz="1000" dirty="0" err="1">
                <a:solidFill>
                  <a:schemeClr val="tx1"/>
                </a:solidFill>
                <a:latin typeface="Consolas" panose="020B0609020204030204" pitchFamily="49" charset="0"/>
                <a:cs typeface="Consolas" panose="020B0609020204030204" pitchFamily="49" charset="0"/>
              </a:rPr>
              <a:t>degF</a:t>
            </a:r>
            <a:r>
              <a:rPr lang="en-US" sz="1000" dirty="0">
                <a:solidFill>
                  <a:schemeClr val="tx1"/>
                </a:solidFill>
                <a:latin typeface="Consolas" panose="020B0609020204030204" pitchFamily="49" charset="0"/>
                <a:cs typeface="Consolas" panose="020B0609020204030204" pitchFamily="49" charset="0"/>
              </a:rPr>
              <a:t>"^^</a:t>
            </a:r>
            <a:r>
              <a:rPr lang="en-US" sz="1000" dirty="0" err="1">
                <a:solidFill>
                  <a:schemeClr val="tx1"/>
                </a:solidFill>
                <a:latin typeface="Consolas" panose="020B0609020204030204" pitchFamily="49" charset="0"/>
                <a:cs typeface="Consolas" panose="020B0609020204030204" pitchFamily="49" charset="0"/>
              </a:rPr>
              <a:t>xsd:string</a:t>
            </a:r>
            <a:r>
              <a:rPr lang="en-US" sz="1000" dirty="0">
                <a:solidFill>
                  <a:schemeClr val="tx1"/>
                </a:solidFill>
                <a:latin typeface="Consolas" panose="020B0609020204030204" pitchFamily="49" charset="0"/>
                <a:cs typeface="Consolas" panose="020B0609020204030204" pitchFamily="49" charset="0"/>
              </a:rPr>
              <a:t> ;</a:t>
            </a:r>
          </a:p>
          <a:p>
            <a:r>
              <a:rPr lang="en-US" sz="1000" dirty="0">
                <a:solidFill>
                  <a:schemeClr val="tx1"/>
                </a:solidFill>
                <a:latin typeface="Consolas" panose="020B0609020204030204" pitchFamily="49" charset="0"/>
                <a:cs typeface="Consolas" panose="020B0609020204030204" pitchFamily="49" charset="0"/>
              </a:rPr>
              <a:t>  </a:t>
            </a:r>
            <a:r>
              <a:rPr lang="en-US" sz="1000" dirty="0" err="1">
                <a:solidFill>
                  <a:schemeClr val="tx1"/>
                </a:solidFill>
                <a:latin typeface="Consolas" panose="020B0609020204030204" pitchFamily="49" charset="0"/>
                <a:cs typeface="Consolas" panose="020B0609020204030204" pitchFamily="49" charset="0"/>
              </a:rPr>
              <a:t>qudt:code</a:t>
            </a:r>
            <a:r>
              <a:rPr lang="en-US" sz="1000" dirty="0">
                <a:solidFill>
                  <a:schemeClr val="tx1"/>
                </a:solidFill>
                <a:latin typeface="Consolas" panose="020B0609020204030204" pitchFamily="49" charset="0"/>
                <a:cs typeface="Consolas" panose="020B0609020204030204" pitchFamily="49" charset="0"/>
              </a:rPr>
              <a:t> "0525"^^</a:t>
            </a:r>
            <a:r>
              <a:rPr lang="en-US" sz="1000" dirty="0" err="1">
                <a:solidFill>
                  <a:schemeClr val="tx1"/>
                </a:solidFill>
                <a:latin typeface="Consolas" panose="020B0609020204030204" pitchFamily="49" charset="0"/>
                <a:cs typeface="Consolas" panose="020B0609020204030204" pitchFamily="49" charset="0"/>
              </a:rPr>
              <a:t>xsd:string</a:t>
            </a:r>
            <a:r>
              <a:rPr lang="en-US" sz="1000" dirty="0">
                <a:solidFill>
                  <a:schemeClr val="tx1"/>
                </a:solidFill>
                <a:latin typeface="Consolas" panose="020B0609020204030204" pitchFamily="49" charset="0"/>
                <a:cs typeface="Consolas" panose="020B0609020204030204" pitchFamily="49" charset="0"/>
              </a:rPr>
              <a:t> ;</a:t>
            </a:r>
          </a:p>
          <a:p>
            <a:r>
              <a:rPr lang="en-US" sz="1000" dirty="0">
                <a:solidFill>
                  <a:schemeClr val="tx1"/>
                </a:solidFill>
                <a:latin typeface="Consolas" panose="020B0609020204030204" pitchFamily="49" charset="0"/>
                <a:cs typeface="Consolas" panose="020B0609020204030204" pitchFamily="49" charset="0"/>
              </a:rPr>
              <a:t>  </a:t>
            </a:r>
            <a:r>
              <a:rPr lang="en-US" sz="1000" dirty="0" err="1">
                <a:solidFill>
                  <a:schemeClr val="tx1"/>
                </a:solidFill>
                <a:latin typeface="Consolas" panose="020B0609020204030204" pitchFamily="49" charset="0"/>
                <a:cs typeface="Consolas" panose="020B0609020204030204" pitchFamily="49" charset="0"/>
              </a:rPr>
              <a:t>qudt:conversionMultiplier</a:t>
            </a:r>
            <a:r>
              <a:rPr lang="en-US" sz="1000" dirty="0">
                <a:solidFill>
                  <a:schemeClr val="tx1"/>
                </a:solidFill>
                <a:latin typeface="Consolas" panose="020B0609020204030204" pitchFamily="49" charset="0"/>
                <a:cs typeface="Consolas" panose="020B0609020204030204" pitchFamily="49" charset="0"/>
              </a:rPr>
              <a:t> 0.5555555555555555556E0 ;</a:t>
            </a:r>
          </a:p>
          <a:p>
            <a:r>
              <a:rPr lang="en-US" sz="1000" dirty="0">
                <a:solidFill>
                  <a:schemeClr val="tx1"/>
                </a:solidFill>
                <a:latin typeface="Consolas" panose="020B0609020204030204" pitchFamily="49" charset="0"/>
                <a:cs typeface="Consolas" panose="020B0609020204030204" pitchFamily="49" charset="0"/>
              </a:rPr>
              <a:t>  </a:t>
            </a:r>
            <a:r>
              <a:rPr lang="en-US" sz="1000" dirty="0" err="1">
                <a:solidFill>
                  <a:schemeClr val="tx1"/>
                </a:solidFill>
                <a:latin typeface="Consolas" panose="020B0609020204030204" pitchFamily="49" charset="0"/>
                <a:cs typeface="Consolas" panose="020B0609020204030204" pitchFamily="49" charset="0"/>
              </a:rPr>
              <a:t>qudt:conversionOffset</a:t>
            </a:r>
            <a:r>
              <a:rPr lang="en-US" sz="1000" dirty="0">
                <a:solidFill>
                  <a:schemeClr val="tx1"/>
                </a:solidFill>
                <a:latin typeface="Consolas" panose="020B0609020204030204" pitchFamily="49" charset="0"/>
                <a:cs typeface="Consolas" panose="020B0609020204030204" pitchFamily="49" charset="0"/>
              </a:rPr>
              <a:t> 255.37037037037037037E0 ;</a:t>
            </a:r>
          </a:p>
          <a:p>
            <a:r>
              <a:rPr lang="en-US" sz="1000" dirty="0">
                <a:solidFill>
                  <a:schemeClr val="tx1"/>
                </a:solidFill>
                <a:latin typeface="Consolas" panose="020B0609020204030204" pitchFamily="49" charset="0"/>
                <a:cs typeface="Consolas" panose="020B0609020204030204" pitchFamily="49" charset="0"/>
              </a:rPr>
              <a:t>  </a:t>
            </a:r>
            <a:r>
              <a:rPr lang="en-US" sz="1000" dirty="0" err="1">
                <a:solidFill>
                  <a:schemeClr val="tx1"/>
                </a:solidFill>
                <a:latin typeface="Consolas" panose="020B0609020204030204" pitchFamily="49" charset="0"/>
                <a:cs typeface="Consolas" panose="020B0609020204030204" pitchFamily="49" charset="0"/>
              </a:rPr>
              <a:t>qudt:symbol</a:t>
            </a:r>
            <a:r>
              <a:rPr lang="en-US" sz="1000" dirty="0">
                <a:solidFill>
                  <a:schemeClr val="tx1"/>
                </a:solidFill>
                <a:latin typeface="Consolas" panose="020B0609020204030204" pitchFamily="49" charset="0"/>
                <a:cs typeface="Consolas" panose="020B0609020204030204" pitchFamily="49" charset="0"/>
              </a:rPr>
              <a:t> "</a:t>
            </a:r>
            <a:r>
              <a:rPr lang="en-US" sz="1000" dirty="0" err="1">
                <a:solidFill>
                  <a:schemeClr val="tx1"/>
                </a:solidFill>
                <a:latin typeface="Consolas" panose="020B0609020204030204" pitchFamily="49" charset="0"/>
                <a:cs typeface="Consolas" panose="020B0609020204030204" pitchFamily="49" charset="0"/>
              </a:rPr>
              <a:t>degF</a:t>
            </a:r>
            <a:r>
              <a:rPr lang="en-US" sz="1000" dirty="0">
                <a:solidFill>
                  <a:schemeClr val="tx1"/>
                </a:solidFill>
                <a:latin typeface="Consolas" panose="020B0609020204030204" pitchFamily="49" charset="0"/>
                <a:cs typeface="Consolas" panose="020B0609020204030204" pitchFamily="49" charset="0"/>
              </a:rPr>
              <a:t>"^^</a:t>
            </a:r>
            <a:r>
              <a:rPr lang="en-US" sz="1000" dirty="0" err="1">
                <a:solidFill>
                  <a:schemeClr val="tx1"/>
                </a:solidFill>
                <a:latin typeface="Consolas" panose="020B0609020204030204" pitchFamily="49" charset="0"/>
                <a:cs typeface="Consolas" panose="020B0609020204030204" pitchFamily="49" charset="0"/>
              </a:rPr>
              <a:t>xsd:string</a:t>
            </a:r>
            <a:r>
              <a:rPr lang="en-US" sz="1000" dirty="0">
                <a:solidFill>
                  <a:schemeClr val="tx1"/>
                </a:solidFill>
                <a:latin typeface="Consolas" panose="020B0609020204030204" pitchFamily="49" charset="0"/>
                <a:cs typeface="Consolas" panose="020B0609020204030204" pitchFamily="49" charset="0"/>
              </a:rPr>
              <a:t> .</a:t>
            </a:r>
          </a:p>
        </p:txBody>
      </p:sp>
    </p:spTree>
    <p:extLst>
      <p:ext uri="{BB962C8B-B14F-4D97-AF65-F5344CB8AC3E}">
        <p14:creationId xmlns:p14="http://schemas.microsoft.com/office/powerpoint/2010/main" val="28213371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FBEA2-6F53-4BFB-9391-6A56AD9425E4}"/>
              </a:ext>
            </a:extLst>
          </p:cNvPr>
          <p:cNvSpPr>
            <a:spLocks noGrp="1"/>
          </p:cNvSpPr>
          <p:nvPr>
            <p:ph type="title"/>
          </p:nvPr>
        </p:nvSpPr>
        <p:spPr/>
        <p:txBody>
          <a:bodyPr/>
          <a:lstStyle/>
          <a:p>
            <a:r>
              <a:rPr lang="en-US" dirty="0"/>
              <a:t>LINDT, UCUM, CDT</a:t>
            </a:r>
          </a:p>
        </p:txBody>
      </p:sp>
      <p:sp>
        <p:nvSpPr>
          <p:cNvPr id="3" name="Content Placeholder 2">
            <a:extLst>
              <a:ext uri="{FF2B5EF4-FFF2-40B4-BE49-F238E27FC236}">
                <a16:creationId xmlns:a16="http://schemas.microsoft.com/office/drawing/2014/main" id="{30ABA3D5-7903-474D-99E0-E6BBFDDC952E}"/>
              </a:ext>
            </a:extLst>
          </p:cNvPr>
          <p:cNvSpPr>
            <a:spLocks noGrp="1"/>
          </p:cNvSpPr>
          <p:nvPr>
            <p:ph idx="1"/>
          </p:nvPr>
        </p:nvSpPr>
        <p:spPr>
          <a:xfrm>
            <a:off x="117748" y="981079"/>
            <a:ext cx="5904657" cy="2300724"/>
          </a:xfrm>
        </p:spPr>
        <p:txBody>
          <a:bodyPr/>
          <a:lstStyle/>
          <a:p>
            <a:pPr marL="0" indent="0">
              <a:buNone/>
            </a:pPr>
            <a:r>
              <a:rPr lang="en-US" sz="2200" dirty="0">
                <a:hlinkClick r:id="rId2"/>
              </a:rPr>
              <a:t>LINDT, UCUM, CDT</a:t>
            </a:r>
            <a:r>
              <a:rPr lang="en-US" sz="2200" dirty="0"/>
              <a:t> (2018)</a:t>
            </a:r>
          </a:p>
          <a:p>
            <a:r>
              <a:rPr lang="en-US" sz="2200" dirty="0"/>
              <a:t>Projects SEAS, </a:t>
            </a:r>
            <a:r>
              <a:rPr lang="en-US" sz="2200" dirty="0" err="1"/>
              <a:t>OpenSensing</a:t>
            </a:r>
            <a:endParaRPr lang="en-US" sz="2200" dirty="0"/>
          </a:p>
          <a:p>
            <a:pPr lvl="1"/>
            <a:r>
              <a:rPr lang="en-US" dirty="0">
                <a:hlinkClick r:id="rId3"/>
              </a:rPr>
              <a:t>Supporting Arbitrary Custom Datatypes in RDF and SPARQL</a:t>
            </a:r>
            <a:r>
              <a:rPr lang="en-US" dirty="0"/>
              <a:t>, ESWC 2016</a:t>
            </a:r>
            <a:endParaRPr lang="en-US" sz="1600" dirty="0"/>
          </a:p>
          <a:p>
            <a:r>
              <a:rPr lang="en-US" sz="2200" dirty="0"/>
              <a:t>Spec: </a:t>
            </a:r>
            <a:r>
              <a:rPr lang="en-US" sz="2200" dirty="0">
                <a:hlinkClick r:id="rId4" tooltip="Follow link"/>
              </a:rPr>
              <a:t>datatype discovery</a:t>
            </a:r>
            <a:r>
              <a:rPr lang="en-US" sz="2200" dirty="0"/>
              <a:t>, </a:t>
            </a:r>
            <a:r>
              <a:rPr lang="en-US" sz="2200" u="sng" dirty="0">
                <a:hlinkClick r:id="rId5" tooltip="Follow link"/>
              </a:rPr>
              <a:t>custom datatypes</a:t>
            </a:r>
            <a:endParaRPr lang="en-US" sz="2200" u="sng" dirty="0"/>
          </a:p>
          <a:p>
            <a:r>
              <a:rPr lang="en-US" sz="2200" dirty="0"/>
              <a:t>Jena implementation: </a:t>
            </a:r>
            <a:r>
              <a:rPr lang="en-US" sz="2200" dirty="0">
                <a:hlinkClick r:id="rId6" tooltip="Follow link"/>
              </a:rPr>
              <a:t>datatype discovery</a:t>
            </a:r>
            <a:r>
              <a:rPr lang="en-US" sz="2200" dirty="0"/>
              <a:t>, </a:t>
            </a:r>
            <a:r>
              <a:rPr lang="en-US" sz="2200" dirty="0">
                <a:hlinkClick r:id="rId7" tooltip="Follow link"/>
              </a:rPr>
              <a:t>custom datatypes</a:t>
            </a:r>
            <a:r>
              <a:rPr lang="en-US" sz="2200" dirty="0"/>
              <a:t>. </a:t>
            </a:r>
            <a:r>
              <a:rPr lang="en-US" sz="2200" dirty="0">
                <a:hlinkClick r:id="rId8"/>
              </a:rPr>
              <a:t>Features</a:t>
            </a:r>
            <a:r>
              <a:rPr lang="en-US" sz="2200" dirty="0"/>
              <a:t>:</a:t>
            </a:r>
          </a:p>
          <a:p>
            <a:pPr lvl="1"/>
            <a:r>
              <a:rPr lang="en-US" dirty="0"/>
              <a:t>Overload SPARQL compare operators (=, &lt;, etc.)</a:t>
            </a:r>
          </a:p>
          <a:p>
            <a:pPr lvl="1"/>
            <a:r>
              <a:rPr lang="en-US" dirty="0"/>
              <a:t>Overload algebraic functions (+, -, *, /) between measurement literals and/or scalars (numbers)</a:t>
            </a:r>
          </a:p>
          <a:p>
            <a:pPr lvl="1"/>
            <a:r>
              <a:rPr lang="en-US" dirty="0"/>
              <a:t>Custom SPARQL function </a:t>
            </a:r>
            <a:r>
              <a:rPr lang="en-US" dirty="0" err="1"/>
              <a:t>cdt:sameDimension</a:t>
            </a:r>
            <a:r>
              <a:rPr lang="en-US" dirty="0"/>
              <a:t>()</a:t>
            </a:r>
          </a:p>
          <a:p>
            <a:pPr lvl="1"/>
            <a:r>
              <a:rPr lang="en-US" dirty="0"/>
              <a:t>Cast to XSD numeric datatypes</a:t>
            </a:r>
          </a:p>
          <a:p>
            <a:r>
              <a:rPr lang="en-US" dirty="0">
                <a:hlinkClick r:id="rId9"/>
              </a:rPr>
              <a:t>Playground</a:t>
            </a:r>
            <a:r>
              <a:rPr lang="en-US" dirty="0"/>
              <a:t> (see next)</a:t>
            </a:r>
          </a:p>
          <a:p>
            <a:endParaRPr lang="en-US" sz="3400" dirty="0"/>
          </a:p>
        </p:txBody>
      </p:sp>
      <p:sp>
        <p:nvSpPr>
          <p:cNvPr id="4" name="Slide Number Placeholder 3">
            <a:extLst>
              <a:ext uri="{FF2B5EF4-FFF2-40B4-BE49-F238E27FC236}">
                <a16:creationId xmlns:a16="http://schemas.microsoft.com/office/drawing/2014/main" id="{0CFB8C07-A425-490C-B97E-1F312EE0B8E6}"/>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78</a:t>
            </a:fld>
            <a:endParaRPr lang="en-GB"/>
          </a:p>
        </p:txBody>
      </p:sp>
      <p:sp>
        <p:nvSpPr>
          <p:cNvPr id="5" name="Rectangle 4">
            <a:extLst>
              <a:ext uri="{FF2B5EF4-FFF2-40B4-BE49-F238E27FC236}">
                <a16:creationId xmlns:a16="http://schemas.microsoft.com/office/drawing/2014/main" id="{FCC4D49E-1DD6-488B-BBD7-202F963473A1}"/>
              </a:ext>
            </a:extLst>
          </p:cNvPr>
          <p:cNvSpPr/>
          <p:nvPr/>
        </p:nvSpPr>
        <p:spPr>
          <a:xfrm>
            <a:off x="6022405" y="1052736"/>
            <a:ext cx="6739689" cy="2677656"/>
          </a:xfrm>
          <a:prstGeom prst="rect">
            <a:avLst/>
          </a:prstGeom>
        </p:spPr>
        <p:txBody>
          <a:bodyPr wrap="square">
            <a:spAutoFit/>
          </a:bodyPr>
          <a:lstStyle/>
          <a:p>
            <a:r>
              <a:rPr lang="en-US" sz="1200" dirty="0">
                <a:solidFill>
                  <a:schemeClr val="tx1"/>
                </a:solidFill>
                <a:latin typeface="Consolas" panose="020B0609020204030204" pitchFamily="49" charset="0"/>
                <a:cs typeface="Consolas" panose="020B0609020204030204" pitchFamily="49" charset="0"/>
              </a:rPr>
              <a:t>"1 %"^^</a:t>
            </a:r>
            <a:r>
              <a:rPr lang="en-US" sz="1200" dirty="0" err="1">
                <a:solidFill>
                  <a:schemeClr val="tx1"/>
                </a:solidFill>
                <a:latin typeface="Consolas" panose="020B0609020204030204" pitchFamily="49" charset="0"/>
                <a:cs typeface="Consolas" panose="020B0609020204030204" pitchFamily="49" charset="0"/>
              </a:rPr>
              <a:t>cdt:dimensionless</a:t>
            </a:r>
            <a:r>
              <a:rPr lang="en-US" sz="1200" dirty="0">
                <a:solidFill>
                  <a:schemeClr val="tx1"/>
                </a:solidFill>
                <a:latin typeface="Consolas" panose="020B0609020204030204" pitchFamily="49" charset="0"/>
                <a:cs typeface="Consolas" panose="020B0609020204030204" pitchFamily="49" charset="0"/>
              </a:rPr>
              <a:t> # percent</a:t>
            </a:r>
          </a:p>
          <a:p>
            <a:r>
              <a:rPr lang="en-US" sz="1200" dirty="0">
                <a:solidFill>
                  <a:schemeClr val="tx1"/>
                </a:solidFill>
                <a:latin typeface="Consolas" panose="020B0609020204030204" pitchFamily="49" charset="0"/>
                <a:cs typeface="Consolas" panose="020B0609020204030204" pitchFamily="49" charset="0"/>
              </a:rPr>
              <a:t>"1 [</a:t>
            </a:r>
            <a:r>
              <a:rPr lang="en-US" sz="1200" dirty="0" err="1">
                <a:solidFill>
                  <a:schemeClr val="tx1"/>
                </a:solidFill>
                <a:latin typeface="Consolas" panose="020B0609020204030204" pitchFamily="49" charset="0"/>
                <a:cs typeface="Consolas" panose="020B0609020204030204" pitchFamily="49" charset="0"/>
              </a:rPr>
              <a:t>ppth</a:t>
            </a:r>
            <a:r>
              <a:rPr lang="en-US" sz="1200" dirty="0">
                <a:solidFill>
                  <a:schemeClr val="tx1"/>
                </a:solidFill>
                <a:latin typeface="Consolas" panose="020B0609020204030204" pitchFamily="49" charset="0"/>
                <a:cs typeface="Consolas" panose="020B0609020204030204" pitchFamily="49" charset="0"/>
              </a:rPr>
              <a:t>]"^^</a:t>
            </a:r>
            <a:r>
              <a:rPr lang="en-US" sz="1200" dirty="0" err="1">
                <a:solidFill>
                  <a:schemeClr val="tx1"/>
                </a:solidFill>
                <a:latin typeface="Consolas" panose="020B0609020204030204" pitchFamily="49" charset="0"/>
                <a:cs typeface="Consolas" panose="020B0609020204030204" pitchFamily="49" charset="0"/>
              </a:rPr>
              <a:t>cdt:dimensionless</a:t>
            </a:r>
            <a:r>
              <a:rPr lang="en-US" sz="1200" dirty="0">
                <a:solidFill>
                  <a:schemeClr val="tx1"/>
                </a:solidFill>
                <a:latin typeface="Consolas" panose="020B0609020204030204" pitchFamily="49" charset="0"/>
                <a:cs typeface="Consolas" panose="020B0609020204030204" pitchFamily="49" charset="0"/>
              </a:rPr>
              <a:t> # parts per thousand</a:t>
            </a:r>
          </a:p>
          <a:p>
            <a:r>
              <a:rPr lang="en-US" sz="1200" dirty="0">
                <a:solidFill>
                  <a:schemeClr val="tx1"/>
                </a:solidFill>
                <a:latin typeface="Consolas" panose="020B0609020204030204" pitchFamily="49" charset="0"/>
                <a:cs typeface="Consolas" panose="020B0609020204030204" pitchFamily="49" charset="0"/>
              </a:rPr>
              <a:t>"1 [</a:t>
            </a:r>
            <a:r>
              <a:rPr lang="en-US" sz="1200" dirty="0" err="1">
                <a:solidFill>
                  <a:schemeClr val="tx1"/>
                </a:solidFill>
                <a:latin typeface="Consolas" panose="020B0609020204030204" pitchFamily="49" charset="0"/>
                <a:cs typeface="Consolas" panose="020B0609020204030204" pitchFamily="49" charset="0"/>
              </a:rPr>
              <a:t>ft_i</a:t>
            </a:r>
            <a:r>
              <a:rPr lang="en-US" sz="1200" dirty="0">
                <a:solidFill>
                  <a:schemeClr val="tx1"/>
                </a:solidFill>
                <a:latin typeface="Consolas" panose="020B0609020204030204" pitchFamily="49" charset="0"/>
                <a:cs typeface="Consolas" panose="020B0609020204030204" pitchFamily="49" charset="0"/>
              </a:rPr>
              <a:t>]"^^</a:t>
            </a:r>
            <a:r>
              <a:rPr lang="en-US" sz="1200" dirty="0" err="1">
                <a:solidFill>
                  <a:schemeClr val="tx1"/>
                </a:solidFill>
                <a:latin typeface="Consolas" panose="020B0609020204030204" pitchFamily="49" charset="0"/>
                <a:cs typeface="Consolas" panose="020B0609020204030204" pitchFamily="49" charset="0"/>
              </a:rPr>
              <a:t>cdt:length</a:t>
            </a:r>
            <a:r>
              <a:rPr lang="en-US" sz="1200" dirty="0">
                <a:solidFill>
                  <a:schemeClr val="tx1"/>
                </a:solidFill>
                <a:latin typeface="Consolas" panose="020B0609020204030204" pitchFamily="49" charset="0"/>
                <a:cs typeface="Consolas" panose="020B0609020204030204" pitchFamily="49" charset="0"/>
              </a:rPr>
              <a:t>  # foot, International customary units</a:t>
            </a:r>
          </a:p>
          <a:p>
            <a:r>
              <a:rPr lang="en-US" sz="1200" dirty="0">
                <a:solidFill>
                  <a:schemeClr val="tx1"/>
                </a:solidFill>
                <a:latin typeface="Consolas" panose="020B0609020204030204" pitchFamily="49" charset="0"/>
                <a:cs typeface="Consolas" panose="020B0609020204030204" pitchFamily="49" charset="0"/>
              </a:rPr>
              <a:t>"1.0 [</a:t>
            </a:r>
            <a:r>
              <a:rPr lang="en-US" sz="1200" dirty="0" err="1">
                <a:solidFill>
                  <a:schemeClr val="tx1"/>
                </a:solidFill>
                <a:latin typeface="Consolas" panose="020B0609020204030204" pitchFamily="49" charset="0"/>
                <a:cs typeface="Consolas" panose="020B0609020204030204" pitchFamily="49" charset="0"/>
              </a:rPr>
              <a:t>ft_br</a:t>
            </a:r>
            <a:r>
              <a:rPr lang="en-US" sz="1200" dirty="0">
                <a:solidFill>
                  <a:schemeClr val="tx1"/>
                </a:solidFill>
                <a:latin typeface="Consolas" panose="020B0609020204030204" pitchFamily="49" charset="0"/>
                <a:cs typeface="Consolas" panose="020B0609020204030204" pitchFamily="49" charset="0"/>
              </a:rPr>
              <a:t>]"^^</a:t>
            </a:r>
            <a:r>
              <a:rPr lang="en-US" sz="1200" dirty="0" err="1">
                <a:solidFill>
                  <a:schemeClr val="tx1"/>
                </a:solidFill>
                <a:latin typeface="Consolas" panose="020B0609020204030204" pitchFamily="49" charset="0"/>
                <a:cs typeface="Consolas" panose="020B0609020204030204" pitchFamily="49" charset="0"/>
              </a:rPr>
              <a:t>cdt:length</a:t>
            </a:r>
            <a:r>
              <a:rPr lang="en-US" sz="1200" dirty="0">
                <a:solidFill>
                  <a:schemeClr val="tx1"/>
                </a:solidFill>
                <a:latin typeface="Consolas" panose="020B0609020204030204" pitchFamily="49" charset="0"/>
                <a:cs typeface="Consolas" panose="020B0609020204030204" pitchFamily="49" charset="0"/>
              </a:rPr>
              <a:t> #  foot, British Imperial lengths </a:t>
            </a:r>
          </a:p>
          <a:p>
            <a:r>
              <a:rPr lang="en-US" sz="1200" dirty="0">
                <a:solidFill>
                  <a:schemeClr val="tx1"/>
                </a:solidFill>
                <a:latin typeface="Consolas" panose="020B0609020204030204" pitchFamily="49" charset="0"/>
                <a:cs typeface="Consolas" panose="020B0609020204030204" pitchFamily="49" charset="0"/>
              </a:rPr>
              <a:t>"10e-1 um"^^</a:t>
            </a:r>
            <a:r>
              <a:rPr lang="en-US" sz="1200" dirty="0" err="1">
                <a:solidFill>
                  <a:schemeClr val="tx1"/>
                </a:solidFill>
                <a:latin typeface="Consolas" panose="020B0609020204030204" pitchFamily="49" charset="0"/>
                <a:cs typeface="Consolas" panose="020B0609020204030204" pitchFamily="49" charset="0"/>
              </a:rPr>
              <a:t>cdt:length</a:t>
            </a:r>
            <a:r>
              <a:rPr lang="en-US" sz="1200" dirty="0">
                <a:solidFill>
                  <a:schemeClr val="tx1"/>
                </a:solidFill>
                <a:latin typeface="Consolas" panose="020B0609020204030204" pitchFamily="49" charset="0"/>
                <a:cs typeface="Consolas" panose="020B0609020204030204" pitchFamily="49" charset="0"/>
              </a:rPr>
              <a:t> # micrometer</a:t>
            </a:r>
          </a:p>
          <a:p>
            <a:r>
              <a:rPr lang="en-US" sz="1200" dirty="0">
                <a:solidFill>
                  <a:schemeClr val="tx1"/>
                </a:solidFill>
                <a:latin typeface="Consolas" panose="020B0609020204030204" pitchFamily="49" charset="0"/>
                <a:cs typeface="Consolas" panose="020B0609020204030204" pitchFamily="49" charset="0"/>
              </a:rPr>
              <a:t>"-2.47e-4 L/(min.m2)"^^</a:t>
            </a:r>
            <a:r>
              <a:rPr lang="en-US" sz="1200" dirty="0" err="1">
                <a:solidFill>
                  <a:schemeClr val="tx1"/>
                </a:solidFill>
                <a:latin typeface="Consolas" panose="020B0609020204030204" pitchFamily="49" charset="0"/>
                <a:cs typeface="Consolas" panose="020B0609020204030204" pitchFamily="49" charset="0"/>
              </a:rPr>
              <a:t>cdt:ucum</a:t>
            </a:r>
            <a:r>
              <a:rPr lang="en-US" sz="1200" dirty="0">
                <a:solidFill>
                  <a:schemeClr val="tx1"/>
                </a:solidFill>
                <a:latin typeface="Consolas" panose="020B0609020204030204" pitchFamily="49" charset="0"/>
                <a:cs typeface="Consolas" panose="020B0609020204030204" pitchFamily="49" charset="0"/>
              </a:rPr>
              <a:t> # liter per minute and square meter</a:t>
            </a:r>
          </a:p>
          <a:p>
            <a:r>
              <a:rPr lang="en-US" sz="1200" dirty="0">
                <a:solidFill>
                  <a:schemeClr val="tx1"/>
                </a:solidFill>
                <a:latin typeface="Consolas" panose="020B0609020204030204" pitchFamily="49" charset="0"/>
                <a:cs typeface="Consolas" panose="020B0609020204030204" pitchFamily="49" charset="0"/>
              </a:rPr>
              <a:t>"0.7 km/s"^^</a:t>
            </a:r>
            <a:r>
              <a:rPr lang="en-US" sz="1200" dirty="0" err="1">
                <a:solidFill>
                  <a:schemeClr val="tx1"/>
                </a:solidFill>
                <a:latin typeface="Consolas" panose="020B0609020204030204" pitchFamily="49" charset="0"/>
                <a:cs typeface="Consolas" panose="020B0609020204030204" pitchFamily="49" charset="0"/>
              </a:rPr>
              <a:t>cdt:speed</a:t>
            </a:r>
            <a:r>
              <a:rPr lang="en-US" sz="1200" dirty="0">
                <a:solidFill>
                  <a:schemeClr val="tx1"/>
                </a:solidFill>
                <a:latin typeface="Consolas" panose="020B0609020204030204" pitchFamily="49" charset="0"/>
                <a:cs typeface="Consolas" panose="020B0609020204030204" pitchFamily="49" charset="0"/>
              </a:rPr>
              <a:t> # kilometer per second</a:t>
            </a:r>
          </a:p>
          <a:p>
            <a:r>
              <a:rPr lang="en-US" sz="1200" dirty="0">
                <a:solidFill>
                  <a:schemeClr val="tx1"/>
                </a:solidFill>
                <a:latin typeface="Consolas" panose="020B0609020204030204" pitchFamily="49" charset="0"/>
                <a:cs typeface="Consolas" panose="020B0609020204030204" pitchFamily="49" charset="0"/>
              </a:rPr>
              <a:t>"10.54 %"^^</a:t>
            </a:r>
            <a:r>
              <a:rPr lang="en-US" sz="1200" dirty="0" err="1">
                <a:solidFill>
                  <a:schemeClr val="tx1"/>
                </a:solidFill>
                <a:latin typeface="Consolas" panose="020B0609020204030204" pitchFamily="49" charset="0"/>
                <a:cs typeface="Consolas" panose="020B0609020204030204" pitchFamily="49" charset="0"/>
              </a:rPr>
              <a:t>cdt:dimensionless</a:t>
            </a:r>
            <a:r>
              <a:rPr lang="en-US" sz="1200" dirty="0">
                <a:solidFill>
                  <a:schemeClr val="tx1"/>
                </a:solidFill>
                <a:latin typeface="Consolas" panose="020B0609020204030204" pitchFamily="49" charset="0"/>
                <a:cs typeface="Consolas" panose="020B0609020204030204" pitchFamily="49" charset="0"/>
              </a:rPr>
              <a:t> # </a:t>
            </a:r>
            <a:r>
              <a:rPr lang="en-US" sz="1200" dirty="0" err="1">
                <a:solidFill>
                  <a:schemeClr val="tx1"/>
                </a:solidFill>
                <a:latin typeface="Consolas" panose="020B0609020204030204" pitchFamily="49" charset="0"/>
                <a:cs typeface="Consolas" panose="020B0609020204030204" pitchFamily="49" charset="0"/>
              </a:rPr>
              <a:t>percents</a:t>
            </a:r>
            <a:endParaRPr lang="en-US" sz="1200" dirty="0">
              <a:solidFill>
                <a:schemeClr val="tx1"/>
              </a:solidFill>
              <a:latin typeface="Consolas" panose="020B0609020204030204" pitchFamily="49" charset="0"/>
              <a:cs typeface="Consolas" panose="020B0609020204030204" pitchFamily="49" charset="0"/>
            </a:endParaRPr>
          </a:p>
          <a:p>
            <a:r>
              <a:rPr lang="en-US" sz="1200" dirty="0">
                <a:solidFill>
                  <a:schemeClr val="tx1"/>
                </a:solidFill>
                <a:latin typeface="Consolas" panose="020B0609020204030204" pitchFamily="49" charset="0"/>
                <a:cs typeface="Consolas" panose="020B0609020204030204" pitchFamily="49" charset="0"/>
              </a:rPr>
              <a:t>"1.5647e6 {</a:t>
            </a:r>
            <a:r>
              <a:rPr lang="en-US" sz="1200" dirty="0" err="1">
                <a:solidFill>
                  <a:schemeClr val="tx1"/>
                </a:solidFill>
                <a:latin typeface="Consolas" panose="020B0609020204030204" pitchFamily="49" charset="0"/>
                <a:cs typeface="Consolas" panose="020B0609020204030204" pitchFamily="49" charset="0"/>
              </a:rPr>
              <a:t>rbc</a:t>
            </a:r>
            <a:r>
              <a:rPr lang="en-US" sz="1200" dirty="0">
                <a:solidFill>
                  <a:schemeClr val="tx1"/>
                </a:solidFill>
                <a:latin typeface="Consolas" panose="020B0609020204030204" pitchFamily="49" charset="0"/>
                <a:cs typeface="Consolas" panose="020B0609020204030204" pitchFamily="49" charset="0"/>
              </a:rPr>
              <a:t>} "^^</a:t>
            </a:r>
            <a:r>
              <a:rPr lang="en-US" sz="1200" dirty="0" err="1">
                <a:solidFill>
                  <a:schemeClr val="tx1"/>
                </a:solidFill>
                <a:latin typeface="Consolas" panose="020B0609020204030204" pitchFamily="49" charset="0"/>
                <a:cs typeface="Consolas" panose="020B0609020204030204" pitchFamily="49" charset="0"/>
              </a:rPr>
              <a:t>cdt:dimensionless</a:t>
            </a:r>
            <a:r>
              <a:rPr lang="en-US" sz="1200" dirty="0">
                <a:solidFill>
                  <a:schemeClr val="tx1"/>
                </a:solidFill>
                <a:latin typeface="Consolas" panose="020B0609020204030204" pitchFamily="49" charset="0"/>
                <a:cs typeface="Consolas" panose="020B0609020204030204" pitchFamily="49" charset="0"/>
              </a:rPr>
              <a:t> # red blood cell count</a:t>
            </a:r>
          </a:p>
          <a:p>
            <a:r>
              <a:rPr lang="en-US" sz="1200" dirty="0">
                <a:solidFill>
                  <a:schemeClr val="tx1"/>
                </a:solidFill>
                <a:latin typeface="Consolas" panose="020B0609020204030204" pitchFamily="49" charset="0"/>
                <a:cs typeface="Consolas" panose="020B0609020204030204" pitchFamily="49" charset="0"/>
              </a:rPr>
              <a:t>"37.5 </a:t>
            </a:r>
            <a:r>
              <a:rPr lang="en-US" sz="1200" dirty="0" err="1">
                <a:solidFill>
                  <a:schemeClr val="tx1"/>
                </a:solidFill>
                <a:latin typeface="Consolas" panose="020B0609020204030204" pitchFamily="49" charset="0"/>
                <a:cs typeface="Consolas" panose="020B0609020204030204" pitchFamily="49" charset="0"/>
              </a:rPr>
              <a:t>Cel</a:t>
            </a:r>
            <a:r>
              <a:rPr lang="en-US" sz="1200" dirty="0">
                <a:solidFill>
                  <a:schemeClr val="tx1"/>
                </a:solidFill>
                <a:latin typeface="Consolas" panose="020B0609020204030204" pitchFamily="49" charset="0"/>
                <a:cs typeface="Consolas" panose="020B0609020204030204" pitchFamily="49" charset="0"/>
              </a:rPr>
              <a:t>"^^</a:t>
            </a:r>
            <a:r>
              <a:rPr lang="en-US" sz="1200" dirty="0" err="1">
                <a:solidFill>
                  <a:schemeClr val="tx1"/>
                </a:solidFill>
                <a:latin typeface="Consolas" panose="020B0609020204030204" pitchFamily="49" charset="0"/>
                <a:cs typeface="Consolas" panose="020B0609020204030204" pitchFamily="49" charset="0"/>
              </a:rPr>
              <a:t>cdt:temperature</a:t>
            </a:r>
            <a:r>
              <a:rPr lang="en-US" sz="1200" dirty="0">
                <a:solidFill>
                  <a:schemeClr val="tx1"/>
                </a:solidFill>
                <a:latin typeface="Consolas" panose="020B0609020204030204" pitchFamily="49" charset="0"/>
                <a:cs typeface="Consolas" panose="020B0609020204030204" pitchFamily="49" charset="0"/>
              </a:rPr>
              <a:t> # degree Celsius</a:t>
            </a:r>
          </a:p>
          <a:p>
            <a:r>
              <a:rPr lang="en-US" sz="1200" dirty="0">
                <a:solidFill>
                  <a:schemeClr val="tx1"/>
                </a:solidFill>
                <a:latin typeface="Consolas" panose="020B0609020204030204" pitchFamily="49" charset="0"/>
                <a:cs typeface="Consolas" panose="020B0609020204030204" pitchFamily="49" charset="0"/>
              </a:rPr>
              <a:t>"2.45e-1 [</a:t>
            </a:r>
            <a:r>
              <a:rPr lang="en-US" sz="1200" dirty="0" err="1">
                <a:solidFill>
                  <a:schemeClr val="tx1"/>
                </a:solidFill>
                <a:latin typeface="Consolas" panose="020B0609020204030204" pitchFamily="49" charset="0"/>
                <a:cs typeface="Consolas" panose="020B0609020204030204" pitchFamily="49" charset="0"/>
              </a:rPr>
              <a:t>in_i'Hg</a:t>
            </a:r>
            <a:r>
              <a:rPr lang="en-US" sz="1200" dirty="0">
                <a:solidFill>
                  <a:schemeClr val="tx1"/>
                </a:solidFill>
                <a:latin typeface="Consolas" panose="020B0609020204030204" pitchFamily="49" charset="0"/>
                <a:cs typeface="Consolas" panose="020B0609020204030204" pitchFamily="49" charset="0"/>
              </a:rPr>
              <a:t>]"^^</a:t>
            </a:r>
            <a:r>
              <a:rPr lang="en-US" sz="1200" dirty="0" err="1">
                <a:solidFill>
                  <a:schemeClr val="tx1"/>
                </a:solidFill>
                <a:latin typeface="Consolas" panose="020B0609020204030204" pitchFamily="49" charset="0"/>
                <a:cs typeface="Consolas" panose="020B0609020204030204" pitchFamily="49" charset="0"/>
              </a:rPr>
              <a:t>cdt:pressure</a:t>
            </a:r>
            <a:r>
              <a:rPr lang="en-US" sz="1200" dirty="0">
                <a:solidFill>
                  <a:schemeClr val="tx1"/>
                </a:solidFill>
                <a:latin typeface="Consolas" panose="020B0609020204030204" pitchFamily="49" charset="0"/>
                <a:cs typeface="Consolas" panose="020B0609020204030204" pitchFamily="49" charset="0"/>
              </a:rPr>
              <a:t> # inch of mercury column</a:t>
            </a:r>
          </a:p>
          <a:p>
            <a:r>
              <a:rPr lang="en-US" sz="1200" dirty="0">
                <a:solidFill>
                  <a:schemeClr val="tx1"/>
                </a:solidFill>
                <a:latin typeface="Consolas" panose="020B0609020204030204" pitchFamily="49" charset="0"/>
                <a:cs typeface="Consolas" panose="020B0609020204030204" pitchFamily="49" charset="0"/>
              </a:rPr>
              <a:t>"2.45e-1 m[Hg].[</a:t>
            </a:r>
            <a:r>
              <a:rPr lang="en-US" sz="1200" dirty="0" err="1">
                <a:solidFill>
                  <a:schemeClr val="tx1"/>
                </a:solidFill>
                <a:latin typeface="Consolas" panose="020B0609020204030204" pitchFamily="49" charset="0"/>
                <a:cs typeface="Consolas" panose="020B0609020204030204" pitchFamily="49" charset="0"/>
              </a:rPr>
              <a:t>in_i</a:t>
            </a:r>
            <a:r>
              <a:rPr lang="en-US" sz="1200" dirty="0">
                <a:solidFill>
                  <a:schemeClr val="tx1"/>
                </a:solidFill>
                <a:latin typeface="Consolas" panose="020B0609020204030204" pitchFamily="49" charset="0"/>
                <a:cs typeface="Consolas" panose="020B0609020204030204" pitchFamily="49" charset="0"/>
              </a:rPr>
              <a:t>]/m"^^</a:t>
            </a:r>
            <a:r>
              <a:rPr lang="en-US" sz="1200" dirty="0" err="1">
                <a:solidFill>
                  <a:schemeClr val="tx1"/>
                </a:solidFill>
                <a:latin typeface="Consolas" panose="020B0609020204030204" pitchFamily="49" charset="0"/>
                <a:cs typeface="Consolas" panose="020B0609020204030204" pitchFamily="49" charset="0"/>
              </a:rPr>
              <a:t>cdt:pressure</a:t>
            </a:r>
            <a:r>
              <a:rPr lang="en-US" sz="1200" dirty="0">
                <a:solidFill>
                  <a:schemeClr val="tx1"/>
                </a:solidFill>
                <a:latin typeface="Consolas" panose="020B0609020204030204" pitchFamily="49" charset="0"/>
                <a:cs typeface="Consolas" panose="020B0609020204030204" pitchFamily="49" charset="0"/>
              </a:rPr>
              <a:t> # inch of mercury column</a:t>
            </a:r>
          </a:p>
          <a:p>
            <a:r>
              <a:rPr lang="en-US" sz="1200" dirty="0">
                <a:solidFill>
                  <a:schemeClr val="tx1"/>
                </a:solidFill>
                <a:latin typeface="Consolas" panose="020B0609020204030204" pitchFamily="49" charset="0"/>
                <a:cs typeface="Consolas" panose="020B0609020204030204" pitchFamily="49" charset="0"/>
              </a:rPr>
              <a:t>"1 </a:t>
            </a:r>
            <a:r>
              <a:rPr lang="en-US" sz="1200" dirty="0" err="1">
                <a:solidFill>
                  <a:schemeClr val="tx1"/>
                </a:solidFill>
                <a:latin typeface="Consolas" panose="020B0609020204030204" pitchFamily="49" charset="0"/>
                <a:cs typeface="Consolas" panose="020B0609020204030204" pitchFamily="49" charset="0"/>
              </a:rPr>
              <a:t>atm</a:t>
            </a:r>
            <a:r>
              <a:rPr lang="en-US" sz="1200" dirty="0">
                <a:solidFill>
                  <a:schemeClr val="tx1"/>
                </a:solidFill>
                <a:latin typeface="Consolas" panose="020B0609020204030204" pitchFamily="49" charset="0"/>
                <a:cs typeface="Consolas" panose="020B0609020204030204" pitchFamily="49" charset="0"/>
              </a:rPr>
              <a:t>"^^</a:t>
            </a:r>
            <a:r>
              <a:rPr lang="en-US" sz="1200" dirty="0" err="1">
                <a:solidFill>
                  <a:schemeClr val="tx1"/>
                </a:solidFill>
                <a:latin typeface="Consolas" panose="020B0609020204030204" pitchFamily="49" charset="0"/>
                <a:cs typeface="Consolas" panose="020B0609020204030204" pitchFamily="49" charset="0"/>
              </a:rPr>
              <a:t>cdt:pressure</a:t>
            </a:r>
            <a:r>
              <a:rPr lang="en-US" sz="1200" dirty="0">
                <a:solidFill>
                  <a:schemeClr val="tx1"/>
                </a:solidFill>
                <a:latin typeface="Consolas" panose="020B0609020204030204" pitchFamily="49" charset="0"/>
                <a:cs typeface="Consolas" panose="020B0609020204030204" pitchFamily="49" charset="0"/>
              </a:rPr>
              <a:t> # standard atmosphere </a:t>
            </a:r>
          </a:p>
          <a:p>
            <a:r>
              <a:rPr lang="en-US" sz="1200" dirty="0">
                <a:solidFill>
                  <a:schemeClr val="tx1"/>
                </a:solidFill>
                <a:latin typeface="Consolas" panose="020B0609020204030204" pitchFamily="49" charset="0"/>
                <a:cs typeface="Consolas" panose="020B0609020204030204" pitchFamily="49" charset="0"/>
              </a:rPr>
              <a:t>"1 </a:t>
            </a:r>
            <a:r>
              <a:rPr lang="en-US" sz="1200" dirty="0" err="1">
                <a:solidFill>
                  <a:schemeClr val="tx1"/>
                </a:solidFill>
                <a:latin typeface="Consolas" panose="020B0609020204030204" pitchFamily="49" charset="0"/>
                <a:cs typeface="Consolas" panose="020B0609020204030204" pitchFamily="49" charset="0"/>
              </a:rPr>
              <a:t>att</a:t>
            </a:r>
            <a:r>
              <a:rPr lang="en-US" sz="1200" dirty="0">
                <a:solidFill>
                  <a:schemeClr val="tx1"/>
                </a:solidFill>
                <a:latin typeface="Consolas" panose="020B0609020204030204" pitchFamily="49" charset="0"/>
                <a:cs typeface="Consolas" panose="020B0609020204030204" pitchFamily="49" charset="0"/>
              </a:rPr>
              <a:t>"^^</a:t>
            </a:r>
            <a:r>
              <a:rPr lang="en-US" sz="1200" dirty="0" err="1">
                <a:solidFill>
                  <a:schemeClr val="tx1"/>
                </a:solidFill>
                <a:latin typeface="Consolas" panose="020B0609020204030204" pitchFamily="49" charset="0"/>
                <a:cs typeface="Consolas" panose="020B0609020204030204" pitchFamily="49" charset="0"/>
              </a:rPr>
              <a:t>cdt:pressure</a:t>
            </a:r>
            <a:r>
              <a:rPr lang="en-US" sz="1200" dirty="0">
                <a:solidFill>
                  <a:schemeClr val="tx1"/>
                </a:solidFill>
                <a:latin typeface="Consolas" panose="020B0609020204030204" pitchFamily="49" charset="0"/>
                <a:cs typeface="Consolas" panose="020B0609020204030204" pitchFamily="49" charset="0"/>
              </a:rPr>
              <a:t> # technical atmosphere</a:t>
            </a:r>
          </a:p>
        </p:txBody>
      </p:sp>
    </p:spTree>
    <p:extLst>
      <p:ext uri="{BB962C8B-B14F-4D97-AF65-F5344CB8AC3E}">
        <p14:creationId xmlns:p14="http://schemas.microsoft.com/office/powerpoint/2010/main" val="37242123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B7580-6DCE-4C82-BE12-74A5C1CFBEB8}"/>
              </a:ext>
            </a:extLst>
          </p:cNvPr>
          <p:cNvSpPr>
            <a:spLocks noGrp="1"/>
          </p:cNvSpPr>
          <p:nvPr>
            <p:ph type="title"/>
          </p:nvPr>
        </p:nvSpPr>
        <p:spPr/>
        <p:txBody>
          <a:bodyPr/>
          <a:lstStyle/>
          <a:p>
            <a:r>
              <a:rPr lang="en-US" dirty="0"/>
              <a:t>LINDT, UCUM, CDT </a:t>
            </a:r>
            <a:r>
              <a:rPr lang="en-US" dirty="0">
                <a:hlinkClick r:id="rId2"/>
              </a:rPr>
              <a:t>Playground</a:t>
            </a:r>
            <a:endParaRPr lang="en-US" dirty="0"/>
          </a:p>
        </p:txBody>
      </p:sp>
      <p:sp>
        <p:nvSpPr>
          <p:cNvPr id="4" name="Slide Number Placeholder 3">
            <a:extLst>
              <a:ext uri="{FF2B5EF4-FFF2-40B4-BE49-F238E27FC236}">
                <a16:creationId xmlns:a16="http://schemas.microsoft.com/office/drawing/2014/main" id="{814BF8D7-F9ED-4FA6-ADB2-FB8CD7AC4111}"/>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79</a:t>
            </a:fld>
            <a:endParaRPr lang="en-GB"/>
          </a:p>
        </p:txBody>
      </p:sp>
      <p:pic>
        <p:nvPicPr>
          <p:cNvPr id="5" name="Picture 4">
            <a:extLst>
              <a:ext uri="{FF2B5EF4-FFF2-40B4-BE49-F238E27FC236}">
                <a16:creationId xmlns:a16="http://schemas.microsoft.com/office/drawing/2014/main" id="{84A7351F-9E4A-4F1E-B3AE-383F489CB4A3}"/>
              </a:ext>
            </a:extLst>
          </p:cNvPr>
          <p:cNvPicPr>
            <a:picLocks noChangeAspect="1"/>
          </p:cNvPicPr>
          <p:nvPr/>
        </p:nvPicPr>
        <p:blipFill>
          <a:blip r:embed="rId3"/>
          <a:stretch>
            <a:fillRect/>
          </a:stretch>
        </p:blipFill>
        <p:spPr>
          <a:xfrm>
            <a:off x="189755" y="1052736"/>
            <a:ext cx="11912801" cy="4464496"/>
          </a:xfrm>
          <a:prstGeom prst="rect">
            <a:avLst/>
          </a:prstGeom>
        </p:spPr>
      </p:pic>
    </p:spTree>
    <p:extLst>
      <p:ext uri="{BB962C8B-B14F-4D97-AF65-F5344CB8AC3E}">
        <p14:creationId xmlns:p14="http://schemas.microsoft.com/office/powerpoint/2010/main" val="3998578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4E3A3-7147-422F-9DB8-19EE05FD4AE1}"/>
              </a:ext>
            </a:extLst>
          </p:cNvPr>
          <p:cNvSpPr>
            <a:spLocks noGrp="1"/>
          </p:cNvSpPr>
          <p:nvPr>
            <p:ph type="title"/>
          </p:nvPr>
        </p:nvSpPr>
        <p:spPr/>
        <p:txBody>
          <a:bodyPr/>
          <a:lstStyle/>
          <a:p>
            <a:r>
              <a:rPr lang="en-US" dirty="0"/>
              <a:t>Business-Meaningful Entities (1)</a:t>
            </a:r>
          </a:p>
        </p:txBody>
      </p:sp>
      <p:sp>
        <p:nvSpPr>
          <p:cNvPr id="3" name="Content Placeholder 2">
            <a:extLst>
              <a:ext uri="{FF2B5EF4-FFF2-40B4-BE49-F238E27FC236}">
                <a16:creationId xmlns:a16="http://schemas.microsoft.com/office/drawing/2014/main" id="{7EFABF3D-11E4-4298-A954-A4C2175DED58}"/>
              </a:ext>
            </a:extLst>
          </p:cNvPr>
          <p:cNvSpPr>
            <a:spLocks noGrp="1"/>
          </p:cNvSpPr>
          <p:nvPr>
            <p:ph idx="1"/>
          </p:nvPr>
        </p:nvSpPr>
        <p:spPr/>
        <p:txBody>
          <a:bodyPr/>
          <a:lstStyle/>
          <a:p>
            <a:r>
              <a:rPr lang="en-US" dirty="0"/>
              <a:t>The same resource returns 71 nodes and their triples: all subsidiary data (concept, labels, provenance…). </a:t>
            </a:r>
            <a:r>
              <a:rPr lang="en-US" dirty="0">
                <a:hlinkClick r:id="rId2"/>
              </a:rPr>
              <a:t>Check with Parrot</a:t>
            </a:r>
            <a:r>
              <a:rPr lang="en-US" dirty="0"/>
              <a:t>:</a:t>
            </a:r>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E41FEAA-7425-4BA5-AC36-7DFAFAB2C428}"/>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8</a:t>
            </a:fld>
            <a:endParaRPr lang="en-GB"/>
          </a:p>
        </p:txBody>
      </p:sp>
      <p:pic>
        <p:nvPicPr>
          <p:cNvPr id="5" name="Picture 4">
            <a:extLst>
              <a:ext uri="{FF2B5EF4-FFF2-40B4-BE49-F238E27FC236}">
                <a16:creationId xmlns:a16="http://schemas.microsoft.com/office/drawing/2014/main" id="{6C7CEEA3-9FCC-4782-9DBA-CE5093A93A44}"/>
              </a:ext>
            </a:extLst>
          </p:cNvPr>
          <p:cNvPicPr>
            <a:picLocks noChangeAspect="1"/>
          </p:cNvPicPr>
          <p:nvPr/>
        </p:nvPicPr>
        <p:blipFill>
          <a:blip r:embed="rId3"/>
          <a:stretch>
            <a:fillRect/>
          </a:stretch>
        </p:blipFill>
        <p:spPr>
          <a:xfrm>
            <a:off x="1845940" y="2067680"/>
            <a:ext cx="8254653" cy="3154440"/>
          </a:xfrm>
          <a:prstGeom prst="rect">
            <a:avLst/>
          </a:prstGeom>
        </p:spPr>
      </p:pic>
    </p:spTree>
    <p:extLst>
      <p:ext uri="{BB962C8B-B14F-4D97-AF65-F5344CB8AC3E}">
        <p14:creationId xmlns:p14="http://schemas.microsoft.com/office/powerpoint/2010/main" val="39660946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99262-AD99-47CE-8B5E-84854F719E8B}"/>
              </a:ext>
            </a:extLst>
          </p:cNvPr>
          <p:cNvSpPr>
            <a:spLocks noGrp="1"/>
          </p:cNvSpPr>
          <p:nvPr>
            <p:ph type="title"/>
          </p:nvPr>
        </p:nvSpPr>
        <p:spPr/>
        <p:txBody>
          <a:bodyPr/>
          <a:lstStyle/>
          <a:p>
            <a:r>
              <a:rPr lang="en-US" dirty="0"/>
              <a:t>Aside: Semantic Web Journal</a:t>
            </a:r>
          </a:p>
        </p:txBody>
      </p:sp>
      <p:sp>
        <p:nvSpPr>
          <p:cNvPr id="3" name="Content Placeholder 2">
            <a:extLst>
              <a:ext uri="{FF2B5EF4-FFF2-40B4-BE49-F238E27FC236}">
                <a16:creationId xmlns:a16="http://schemas.microsoft.com/office/drawing/2014/main" id="{D9B81BB8-06BA-4CFE-A478-F43C30DE2A26}"/>
              </a:ext>
            </a:extLst>
          </p:cNvPr>
          <p:cNvSpPr>
            <a:spLocks noGrp="1"/>
          </p:cNvSpPr>
          <p:nvPr>
            <p:ph idx="1"/>
          </p:nvPr>
        </p:nvSpPr>
        <p:spPr/>
        <p:txBody>
          <a:bodyPr/>
          <a:lstStyle/>
          <a:p>
            <a:r>
              <a:rPr lang="en-US" sz="1800" dirty="0">
                <a:hlinkClick r:id="rId2"/>
              </a:rPr>
              <a:t>Semantic Web Journal</a:t>
            </a:r>
            <a:r>
              <a:rPr lang="en-US" sz="1800" dirty="0"/>
              <a:t> is an open journal that is highly valuable in our field</a:t>
            </a:r>
          </a:p>
          <a:p>
            <a:pPr lvl="1"/>
            <a:r>
              <a:rPr lang="en-US" sz="1400" dirty="0"/>
              <a:t>Founded in 2010 by Pascal </a:t>
            </a:r>
            <a:r>
              <a:rPr lang="en-US" sz="1400" dirty="0" err="1"/>
              <a:t>Hitzler</a:t>
            </a:r>
            <a:endParaRPr lang="en-US" sz="1400" dirty="0"/>
          </a:p>
          <a:p>
            <a:pPr lvl="1"/>
            <a:r>
              <a:rPr lang="en-US" sz="1400" dirty="0"/>
              <a:t>Open reviews, one can see excellent feedback and has early access even to drafts</a:t>
            </a:r>
          </a:p>
          <a:p>
            <a:pPr lvl="1"/>
            <a:r>
              <a:rPr lang="en-US" sz="1400" dirty="0"/>
              <a:t>Substantive and interesting papers</a:t>
            </a:r>
          </a:p>
          <a:p>
            <a:pPr lvl="1"/>
            <a:r>
              <a:rPr lang="en-US" sz="1400" dirty="0"/>
              <a:t>Focused calls on systems, datasets, ontologies, etc.</a:t>
            </a:r>
          </a:p>
          <a:p>
            <a:r>
              <a:rPr lang="en-US" sz="1800" dirty="0">
                <a:hlinkClick r:id="rId3"/>
              </a:rPr>
              <a:t>Top papers by total citations</a:t>
            </a:r>
            <a:r>
              <a:rPr lang="en-US" sz="1800" dirty="0"/>
              <a:t> </a:t>
            </a:r>
          </a:p>
          <a:p>
            <a:pPr marL="800100" lvl="1" indent="-342900">
              <a:buFont typeface="+mj-lt"/>
              <a:buAutoNum type="arabicPeriod"/>
            </a:pPr>
            <a:r>
              <a:rPr lang="en-US" sz="1400" dirty="0"/>
              <a:t>Matthew Horridge, Sean </a:t>
            </a:r>
            <a:r>
              <a:rPr lang="en-US" sz="1400" dirty="0" err="1"/>
              <a:t>Bechhofer</a:t>
            </a:r>
            <a:r>
              <a:rPr lang="en-US" sz="1400" dirty="0"/>
              <a:t>, </a:t>
            </a:r>
            <a:r>
              <a:rPr lang="en-US" sz="1400" dirty="0">
                <a:hlinkClick r:id="rId4"/>
              </a:rPr>
              <a:t>The OWL API: A Java API for OWL Ontologies</a:t>
            </a:r>
            <a:r>
              <a:rPr lang="en-US" sz="1400" dirty="0"/>
              <a:t>, </a:t>
            </a:r>
            <a:r>
              <a:rPr lang="en-US" sz="1400" dirty="0">
                <a:hlinkClick r:id="rId5"/>
              </a:rPr>
              <a:t>Semantic Web 2(1), 2011</a:t>
            </a:r>
            <a:r>
              <a:rPr lang="en-US" sz="1400" dirty="0"/>
              <a:t>, 11-21.</a:t>
            </a:r>
          </a:p>
          <a:p>
            <a:pPr marL="800100" lvl="1" indent="-342900">
              <a:buFont typeface="+mj-lt"/>
              <a:buAutoNum type="arabicPeriod"/>
            </a:pPr>
            <a:r>
              <a:rPr lang="en-US" sz="1400" dirty="0"/>
              <a:t>Barry Bishop, Atanas </a:t>
            </a:r>
            <a:r>
              <a:rPr lang="en-US" sz="1400" dirty="0" err="1"/>
              <a:t>Kiryakov</a:t>
            </a:r>
            <a:r>
              <a:rPr lang="en-US" sz="1400" dirty="0"/>
              <a:t>, </a:t>
            </a:r>
            <a:r>
              <a:rPr lang="en-US" sz="1400" dirty="0" err="1"/>
              <a:t>Damyan</a:t>
            </a:r>
            <a:r>
              <a:rPr lang="en-US" sz="1400" dirty="0"/>
              <a:t> </a:t>
            </a:r>
            <a:r>
              <a:rPr lang="en-US" sz="1400" dirty="0" err="1"/>
              <a:t>Ognyanoff</a:t>
            </a:r>
            <a:r>
              <a:rPr lang="en-US" sz="1400" dirty="0"/>
              <a:t>, </a:t>
            </a:r>
            <a:r>
              <a:rPr lang="en-US" sz="1400" dirty="0" err="1"/>
              <a:t>Zdravko</a:t>
            </a:r>
            <a:r>
              <a:rPr lang="en-US" sz="1400" dirty="0"/>
              <a:t> </a:t>
            </a:r>
            <a:r>
              <a:rPr lang="en-US" sz="1400" dirty="0" err="1"/>
              <a:t>Tashev</a:t>
            </a:r>
            <a:r>
              <a:rPr lang="en-US" sz="1400" dirty="0"/>
              <a:t>, and Ruslan </a:t>
            </a:r>
            <a:r>
              <a:rPr lang="en-US" sz="1400" dirty="0" err="1"/>
              <a:t>Velkov</a:t>
            </a:r>
            <a:r>
              <a:rPr lang="en-US" sz="1400" dirty="0"/>
              <a:t>, </a:t>
            </a:r>
            <a:r>
              <a:rPr lang="en-US" sz="1400" dirty="0">
                <a:hlinkClick r:id="rId6"/>
              </a:rPr>
              <a:t>OWLIM: A family of scalable semantic repositories</a:t>
            </a:r>
            <a:r>
              <a:rPr lang="en-US" sz="1400" dirty="0"/>
              <a:t>, </a:t>
            </a:r>
            <a:r>
              <a:rPr lang="en-US" sz="1400" dirty="0">
                <a:hlinkClick r:id="rId5"/>
              </a:rPr>
              <a:t>Semantic Web 2(1), 2011</a:t>
            </a:r>
            <a:r>
              <a:rPr lang="en-US" sz="1400" dirty="0"/>
              <a:t>, 33-42.</a:t>
            </a:r>
          </a:p>
          <a:p>
            <a:r>
              <a:rPr lang="en-US" sz="1800" dirty="0"/>
              <a:t>Top papers by average annual citations</a:t>
            </a:r>
          </a:p>
          <a:p>
            <a:pPr marL="800100" lvl="1" indent="-342900">
              <a:buFont typeface="+mj-lt"/>
              <a:buAutoNum type="arabicPeriod"/>
            </a:pPr>
            <a:r>
              <a:rPr lang="en-US" sz="1400" dirty="0"/>
              <a:t>Jens Lehmann, Robert </a:t>
            </a:r>
            <a:r>
              <a:rPr lang="en-US" sz="1400" dirty="0" err="1"/>
              <a:t>Isele</a:t>
            </a:r>
            <a:r>
              <a:rPr lang="en-US" sz="1400" dirty="0"/>
              <a:t>, Max Jakob, Anja </a:t>
            </a:r>
            <a:r>
              <a:rPr lang="en-US" sz="1400" dirty="0" err="1"/>
              <a:t>Jentzsch</a:t>
            </a:r>
            <a:r>
              <a:rPr lang="en-US" sz="1400" dirty="0"/>
              <a:t>, Dimitris </a:t>
            </a:r>
            <a:r>
              <a:rPr lang="en-US" sz="1400" dirty="0" err="1"/>
              <a:t>Kontokostas</a:t>
            </a:r>
            <a:r>
              <a:rPr lang="en-US" sz="1400" dirty="0"/>
              <a:t>, Pablo N. Mendes, Sebastian Hellmann, Mohamed </a:t>
            </a:r>
            <a:r>
              <a:rPr lang="en-US" sz="1400" dirty="0" err="1"/>
              <a:t>Morsey</a:t>
            </a:r>
            <a:r>
              <a:rPr lang="en-US" sz="1400" dirty="0"/>
              <a:t>, Patrick van </a:t>
            </a:r>
            <a:r>
              <a:rPr lang="en-US" sz="1400" dirty="0" err="1"/>
              <a:t>Kleef</a:t>
            </a:r>
            <a:r>
              <a:rPr lang="en-US" sz="1400" dirty="0"/>
              <a:t>, </a:t>
            </a:r>
            <a:r>
              <a:rPr lang="en-US" sz="1400" dirty="0" err="1"/>
              <a:t>Sören</a:t>
            </a:r>
            <a:r>
              <a:rPr lang="en-US" sz="1400" dirty="0"/>
              <a:t> Auer, Christian </a:t>
            </a:r>
            <a:r>
              <a:rPr lang="en-US" sz="1400" dirty="0" err="1"/>
              <a:t>Bizer</a:t>
            </a:r>
            <a:r>
              <a:rPr lang="en-US" sz="1400" dirty="0"/>
              <a:t>, </a:t>
            </a:r>
            <a:r>
              <a:rPr lang="en-US" sz="1400" u="sng" dirty="0" err="1">
                <a:hlinkClick r:id="rId7"/>
              </a:rPr>
              <a:t>DBpedia</a:t>
            </a:r>
            <a:r>
              <a:rPr lang="en-US" sz="1400" u="sng" dirty="0">
                <a:hlinkClick r:id="rId7"/>
              </a:rPr>
              <a:t> - A Large-scale, Multilingual Knowledge Base Extracted from Wikipedia</a:t>
            </a:r>
            <a:r>
              <a:rPr lang="en-US" sz="1400" dirty="0"/>
              <a:t>, </a:t>
            </a:r>
            <a:r>
              <a:rPr lang="en-US" sz="1400" u="sng" dirty="0">
                <a:hlinkClick r:id="rId8"/>
              </a:rPr>
              <a:t>Semantic Web 6(2), 2015</a:t>
            </a:r>
            <a:r>
              <a:rPr lang="en-US" sz="1400" dirty="0"/>
              <a:t>, 167-195.</a:t>
            </a:r>
            <a:endParaRPr lang="en-US" sz="2000" dirty="0"/>
          </a:p>
          <a:p>
            <a:pPr marL="800100" lvl="1" indent="-342900">
              <a:buFont typeface="+mj-lt"/>
              <a:buAutoNum type="arabicPeriod"/>
            </a:pPr>
            <a:r>
              <a:rPr lang="en-US" sz="1400" dirty="0"/>
              <a:t>Matthew Horridge, Sean </a:t>
            </a:r>
            <a:r>
              <a:rPr lang="en-US" sz="1400" dirty="0" err="1"/>
              <a:t>Bechhofer</a:t>
            </a:r>
            <a:r>
              <a:rPr lang="en-US" sz="1400" dirty="0"/>
              <a:t>, </a:t>
            </a:r>
            <a:r>
              <a:rPr lang="en-US" sz="1400" u="sng" dirty="0">
                <a:hlinkClick r:id="rId4"/>
              </a:rPr>
              <a:t>The OWL API: A Java API for OWL Ontologies</a:t>
            </a:r>
            <a:r>
              <a:rPr lang="en-US" sz="1400" dirty="0"/>
              <a:t>, </a:t>
            </a:r>
            <a:r>
              <a:rPr lang="en-US" sz="1400" u="sng" dirty="0">
                <a:hlinkClick r:id="rId5"/>
              </a:rPr>
              <a:t>Semantic Web 2(1), 2011</a:t>
            </a:r>
            <a:r>
              <a:rPr lang="en-US" sz="1400" dirty="0"/>
              <a:t>, 11-21.</a:t>
            </a:r>
            <a:endParaRPr lang="en-US" sz="2000" dirty="0"/>
          </a:p>
          <a:p>
            <a:pPr marL="800100" lvl="1" indent="-342900">
              <a:buFont typeface="+mj-lt"/>
              <a:buAutoNum type="arabicPeriod"/>
            </a:pPr>
            <a:r>
              <a:rPr lang="en-US" sz="1400" dirty="0"/>
              <a:t>Barry Bishop, Atanas </a:t>
            </a:r>
            <a:r>
              <a:rPr lang="en-US" sz="1400" dirty="0" err="1"/>
              <a:t>Kiryakov</a:t>
            </a:r>
            <a:r>
              <a:rPr lang="en-US" sz="1400" dirty="0"/>
              <a:t>, </a:t>
            </a:r>
            <a:r>
              <a:rPr lang="en-US" sz="1400" dirty="0" err="1"/>
              <a:t>Damyan</a:t>
            </a:r>
            <a:r>
              <a:rPr lang="en-US" sz="1400" dirty="0"/>
              <a:t> </a:t>
            </a:r>
            <a:r>
              <a:rPr lang="en-US" sz="1400" dirty="0" err="1"/>
              <a:t>Ognyanoff</a:t>
            </a:r>
            <a:r>
              <a:rPr lang="en-US" sz="1400" dirty="0"/>
              <a:t>, </a:t>
            </a:r>
            <a:r>
              <a:rPr lang="en-US" sz="1400" dirty="0" err="1"/>
              <a:t>Zdravko</a:t>
            </a:r>
            <a:r>
              <a:rPr lang="en-US" sz="1400" dirty="0"/>
              <a:t> </a:t>
            </a:r>
            <a:r>
              <a:rPr lang="en-US" sz="1400" dirty="0" err="1"/>
              <a:t>Tashev</a:t>
            </a:r>
            <a:r>
              <a:rPr lang="en-US" sz="1400" dirty="0"/>
              <a:t>, and Ruslan </a:t>
            </a:r>
            <a:r>
              <a:rPr lang="en-US" sz="1400" dirty="0" err="1"/>
              <a:t>Velkov</a:t>
            </a:r>
            <a:r>
              <a:rPr lang="en-US" sz="1400" dirty="0"/>
              <a:t>, </a:t>
            </a:r>
            <a:r>
              <a:rPr lang="en-US" sz="1400" u="sng" dirty="0">
                <a:hlinkClick r:id="rId6"/>
              </a:rPr>
              <a:t>OWLIM: A family of scalable semantic repositories</a:t>
            </a:r>
            <a:r>
              <a:rPr lang="en-US" sz="1400" dirty="0"/>
              <a:t>, </a:t>
            </a:r>
            <a:r>
              <a:rPr lang="en-US" sz="1400" u="sng" dirty="0">
                <a:hlinkClick r:id="rId5"/>
              </a:rPr>
              <a:t>Semantic Web 2(1), 2011</a:t>
            </a:r>
            <a:r>
              <a:rPr lang="en-US" sz="1400" dirty="0"/>
              <a:t>, 33-42.</a:t>
            </a:r>
            <a:endParaRPr lang="en-US" sz="2000" dirty="0"/>
          </a:p>
          <a:p>
            <a:pPr marL="800100" lvl="1" indent="-342900">
              <a:buFont typeface="+mj-lt"/>
              <a:buAutoNum type="arabicPeriod"/>
            </a:pPr>
            <a:r>
              <a:rPr lang="en-US" sz="1400" dirty="0" err="1"/>
              <a:t>Kalina</a:t>
            </a:r>
            <a:r>
              <a:rPr lang="en-US" sz="1400" dirty="0"/>
              <a:t> </a:t>
            </a:r>
            <a:r>
              <a:rPr lang="en-US" sz="1400" dirty="0" err="1"/>
              <a:t>Bontcheva</a:t>
            </a:r>
            <a:r>
              <a:rPr lang="en-US" sz="1400" dirty="0"/>
              <a:t>, Dominic Rout, </a:t>
            </a:r>
            <a:r>
              <a:rPr lang="en-US" sz="1400" u="sng" dirty="0">
                <a:hlinkClick r:id="rId9"/>
              </a:rPr>
              <a:t>Making Sense of Social Media Streams through Semantics: a Survey</a:t>
            </a:r>
            <a:r>
              <a:rPr lang="en-US" sz="1400" dirty="0"/>
              <a:t>, </a:t>
            </a:r>
            <a:r>
              <a:rPr lang="en-US" sz="1400" u="sng" dirty="0">
                <a:hlinkClick r:id="rId10"/>
              </a:rPr>
              <a:t>Semantic Web 5(5), 2014</a:t>
            </a:r>
            <a:r>
              <a:rPr lang="en-US" sz="1400" dirty="0"/>
              <a:t>, 373-403.</a:t>
            </a:r>
            <a:endParaRPr lang="en-US" sz="2000" dirty="0"/>
          </a:p>
        </p:txBody>
      </p:sp>
      <p:sp>
        <p:nvSpPr>
          <p:cNvPr id="4" name="Slide Number Placeholder 3">
            <a:extLst>
              <a:ext uri="{FF2B5EF4-FFF2-40B4-BE49-F238E27FC236}">
                <a16:creationId xmlns:a16="http://schemas.microsoft.com/office/drawing/2014/main" id="{C7FCD546-6457-40C0-B4AD-EA1BBC975C32}"/>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80</a:t>
            </a:fld>
            <a:endParaRPr lang="en-GB"/>
          </a:p>
        </p:txBody>
      </p:sp>
    </p:spTree>
    <p:extLst>
      <p:ext uri="{BB962C8B-B14F-4D97-AF65-F5344CB8AC3E}">
        <p14:creationId xmlns:p14="http://schemas.microsoft.com/office/powerpoint/2010/main" val="2241892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B7B68-A9FC-41C1-8472-BCA85B14698B}"/>
              </a:ext>
            </a:extLst>
          </p:cNvPr>
          <p:cNvSpPr>
            <a:spLocks noGrp="1"/>
          </p:cNvSpPr>
          <p:nvPr>
            <p:ph type="title"/>
          </p:nvPr>
        </p:nvSpPr>
        <p:spPr/>
        <p:txBody>
          <a:bodyPr/>
          <a:lstStyle/>
          <a:p>
            <a:r>
              <a:rPr lang="en-US" dirty="0"/>
              <a:t>Business-Meaningful Entities (2)</a:t>
            </a:r>
          </a:p>
        </p:txBody>
      </p:sp>
      <p:sp>
        <p:nvSpPr>
          <p:cNvPr id="4" name="Slide Number Placeholder 3">
            <a:extLst>
              <a:ext uri="{FF2B5EF4-FFF2-40B4-BE49-F238E27FC236}">
                <a16:creationId xmlns:a16="http://schemas.microsoft.com/office/drawing/2014/main" id="{C5D14560-C433-4C5A-B4C0-4496A0049A31}"/>
              </a:ext>
            </a:extLst>
          </p:cNvPr>
          <p:cNvSpPr>
            <a:spLocks noGrp="1"/>
          </p:cNvSpPr>
          <p:nvPr>
            <p:ph type="sldNum" sz="quarter" idx="11"/>
          </p:nvPr>
        </p:nvSpPr>
        <p:spPr/>
        <p:txBody>
          <a:bodyPr/>
          <a:lstStyle/>
          <a:p>
            <a:pPr>
              <a:defRPr/>
            </a:pPr>
            <a:r>
              <a:rPr lang="en-GB"/>
              <a:t>#</a:t>
            </a:r>
            <a:fld id="{4DC62D42-DB1E-4AC6-9690-7943078DD941}" type="slidenum">
              <a:rPr lang="en-GB" smtClean="0"/>
              <a:pPr>
                <a:defRPr/>
              </a:pPr>
              <a:t>9</a:t>
            </a:fld>
            <a:endParaRPr lang="en-GB"/>
          </a:p>
        </p:txBody>
      </p:sp>
      <p:pic>
        <p:nvPicPr>
          <p:cNvPr id="5" name="Picture 4">
            <a:extLst>
              <a:ext uri="{FF2B5EF4-FFF2-40B4-BE49-F238E27FC236}">
                <a16:creationId xmlns:a16="http://schemas.microsoft.com/office/drawing/2014/main" id="{B70B6C74-06AA-4AD6-9BBB-3BD38854A372}"/>
              </a:ext>
            </a:extLst>
          </p:cNvPr>
          <p:cNvPicPr>
            <a:picLocks noChangeAspect="1"/>
          </p:cNvPicPr>
          <p:nvPr/>
        </p:nvPicPr>
        <p:blipFill>
          <a:blip r:embed="rId2"/>
          <a:stretch>
            <a:fillRect/>
          </a:stretch>
        </p:blipFill>
        <p:spPr>
          <a:xfrm>
            <a:off x="1845940" y="981079"/>
            <a:ext cx="8280920" cy="5142560"/>
          </a:xfrm>
          <a:prstGeom prst="rect">
            <a:avLst/>
          </a:prstGeom>
        </p:spPr>
      </p:pic>
    </p:spTree>
    <p:extLst>
      <p:ext uri="{BB962C8B-B14F-4D97-AF65-F5344CB8AC3E}">
        <p14:creationId xmlns:p14="http://schemas.microsoft.com/office/powerpoint/2010/main" val="1455584182"/>
      </p:ext>
    </p:extLst>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EFFFEF"/>
      </a:lt1>
      <a:dk2>
        <a:srgbClr val="005500"/>
      </a:dk2>
      <a:lt2>
        <a:srgbClr val="808080"/>
      </a:lt2>
      <a:accent1>
        <a:srgbClr val="00CC99"/>
      </a:accent1>
      <a:accent2>
        <a:srgbClr val="3333CC"/>
      </a:accent2>
      <a:accent3>
        <a:srgbClr val="F6FFF6"/>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rgbClr val="005500"/>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rgbClr val="005500"/>
            </a:solidFill>
            <a:effectLst/>
            <a:latin typeface="Tahom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EFFFEF"/>
        </a:lt1>
        <a:dk2>
          <a:srgbClr val="005500"/>
        </a:dk2>
        <a:lt2>
          <a:srgbClr val="808080"/>
        </a:lt2>
        <a:accent1>
          <a:srgbClr val="00CC99"/>
        </a:accent1>
        <a:accent2>
          <a:srgbClr val="3333CC"/>
        </a:accent2>
        <a:accent3>
          <a:srgbClr val="F6FFF6"/>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89390</TotalTime>
  <Words>6985</Words>
  <Application>Microsoft Office PowerPoint</Application>
  <PresentationFormat>Custom</PresentationFormat>
  <Paragraphs>836</Paragraphs>
  <Slides>80</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80</vt:i4>
      </vt:variant>
    </vt:vector>
  </HeadingPairs>
  <TitlesOfParts>
    <vt:vector size="89" baseType="lpstr">
      <vt:lpstr>Arial</vt:lpstr>
      <vt:lpstr>Calibri</vt:lpstr>
      <vt:lpstr>Consolas</vt:lpstr>
      <vt:lpstr>Garamond</vt:lpstr>
      <vt:lpstr>Menlo</vt:lpstr>
      <vt:lpstr>Tahoma</vt:lpstr>
      <vt:lpstr>Times New Roman</vt:lpstr>
      <vt:lpstr>Wingdings</vt:lpstr>
      <vt:lpstr>Default Design</vt:lpstr>
      <vt:lpstr>Practical Semantic Modeling, SPARQL, RDF Shapes, IoT/WoT/UoM</vt:lpstr>
      <vt:lpstr>Outline</vt:lpstr>
      <vt:lpstr>RDF Formats</vt:lpstr>
      <vt:lpstr>RDF Formats</vt:lpstr>
      <vt:lpstr>SPARQL Tabular Formats</vt:lpstr>
      <vt:lpstr>Semantic Resolution and Content Negotiation</vt:lpstr>
      <vt:lpstr>Vapour Validation</vt:lpstr>
      <vt:lpstr>Business-Meaningful Entities (1)</vt:lpstr>
      <vt:lpstr>Business-Meaningful Entities (2)</vt:lpstr>
      <vt:lpstr>Business-Meaningful Entities (3)</vt:lpstr>
      <vt:lpstr>Business-Meaningful Entities (4)</vt:lpstr>
      <vt:lpstr>Business-Meaningful Entities (5) Best Practices</vt:lpstr>
      <vt:lpstr>RDF Terms: URIs</vt:lpstr>
      <vt:lpstr>RDF Terms: Blank Nodes, Literals</vt:lpstr>
      <vt:lpstr>RDF Lang Tags</vt:lpstr>
      <vt:lpstr>NTriples</vt:lpstr>
      <vt:lpstr>Prefixes</vt:lpstr>
      <vt:lpstr>Turtle</vt:lpstr>
      <vt:lpstr>Turtle Literals</vt:lpstr>
      <vt:lpstr>RDF Lists in Turtle</vt:lpstr>
      <vt:lpstr>Turtle Editors: Emacs</vt:lpstr>
      <vt:lpstr>Turtle Editors: XTurtle</vt:lpstr>
      <vt:lpstr>SPARQL vs Turtle</vt:lpstr>
      <vt:lpstr>Property Paths vs Blank Nodes</vt:lpstr>
      <vt:lpstr>SPARQL Editing</vt:lpstr>
      <vt:lpstr>Semantic Modeling</vt:lpstr>
      <vt:lpstr>Ontologies, Taxonomies, Knowledge Graphs</vt:lpstr>
      <vt:lpstr>Semantic Modeling vs Ontology Engineering</vt:lpstr>
      <vt:lpstr>Ontology Engineering</vt:lpstr>
      <vt:lpstr>Ontology Design Patterns</vt:lpstr>
      <vt:lpstr>Ontology IDEs</vt:lpstr>
      <vt:lpstr>Generating Ontologies from Excel</vt:lpstr>
      <vt:lpstr>Generating Ontologies from Excel</vt:lpstr>
      <vt:lpstr>Generating from Google Sheets with TARQL</vt:lpstr>
      <vt:lpstr>Result: GVP Ontology</vt:lpstr>
      <vt:lpstr>Documenting Ontologies</vt:lpstr>
      <vt:lpstr>Common Ontology Problems</vt:lpstr>
      <vt:lpstr>euBusinessGraph Semantic Data Model</vt:lpstr>
      <vt:lpstr>euBusinessGraph Semantic Data Model</vt:lpstr>
      <vt:lpstr>euBusinessGraph Semantic Data Model</vt:lpstr>
      <vt:lpstr>RDF by Example</vt:lpstr>
      <vt:lpstr>Example: News Annotation and Translation</vt:lpstr>
      <vt:lpstr>R2RML Example: Source</vt:lpstr>
      <vt:lpstr>R2RML Example: Generated R2RML</vt:lpstr>
      <vt:lpstr>RDF Shapes</vt:lpstr>
      <vt:lpstr>RDF Shapes</vt:lpstr>
      <vt:lpstr>SHACL vs SHEX</vt:lpstr>
      <vt:lpstr>SHACL Implementations</vt:lpstr>
      <vt:lpstr>ShEx Implementations</vt:lpstr>
      <vt:lpstr>euBusinessGraph Company Model: Turtle vs ShEx</vt:lpstr>
      <vt:lpstr>euBusinessGraph Company Model: Turtle vs SHACL Compact</vt:lpstr>
      <vt:lpstr>euBusinessGraph Company Model: Turtle vs SHACL</vt:lpstr>
      <vt:lpstr>Org, RegOrg, Locn Ontologies</vt:lpstr>
      <vt:lpstr>W3C Core eGov Vocabularies</vt:lpstr>
      <vt:lpstr>Organization Ontology</vt:lpstr>
      <vt:lpstr>Organization Ontology</vt:lpstr>
      <vt:lpstr>Org Example</vt:lpstr>
      <vt:lpstr>Registered Organization Ontology</vt:lpstr>
      <vt:lpstr>RegOrg Example</vt:lpstr>
      <vt:lpstr>Location Ontology</vt:lpstr>
      <vt:lpstr>SPARQL</vt:lpstr>
      <vt:lpstr>SPARQL Specifications</vt:lpstr>
      <vt:lpstr>SPARQL Syntax Diagrams</vt:lpstr>
      <vt:lpstr>SPARQL Visualization, Helper Tools</vt:lpstr>
      <vt:lpstr>Learn From Getty Sample Queries</vt:lpstr>
      <vt:lpstr>SPARQL Update</vt:lpstr>
      <vt:lpstr>Extension: GeoSPARQL</vt:lpstr>
      <vt:lpstr>Extension: Facets and Full-Text-Search</vt:lpstr>
      <vt:lpstr>Semantic Facets</vt:lpstr>
      <vt:lpstr>Full-Text Search</vt:lpstr>
      <vt:lpstr>IoT and WoT</vt:lpstr>
      <vt:lpstr>Sensor Ontologies</vt:lpstr>
      <vt:lpstr>ISO 15926</vt:lpstr>
      <vt:lpstr>Web of Things</vt:lpstr>
      <vt:lpstr>Units of Measure Ontologies (1)</vt:lpstr>
      <vt:lpstr>Units of Measure Ontologies (2)</vt:lpstr>
      <vt:lpstr>UNCEFACT, QUDT</vt:lpstr>
      <vt:lpstr>LINDT, UCUM, CDT</vt:lpstr>
      <vt:lpstr>LINDT, UCUM, CDT Playground</vt:lpstr>
      <vt:lpstr>Aside: Semantic Web Journal</vt:lpstr>
    </vt:vector>
  </TitlesOfParts>
  <Company>SIRMA AI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Semantic Technologies</dc:title>
  <dc:creator>Petar Ivanov (Ontotext)</dc:creator>
  <cp:keywords>linked data, rdf, SPARQL, OWLIM, GraphDB, Semantic Web</cp:keywords>
  <cp:lastModifiedBy>Vladimir Alexiev</cp:lastModifiedBy>
  <cp:revision>3342</cp:revision>
  <dcterms:created xsi:type="dcterms:W3CDTF">2002-01-04T12:28:06Z</dcterms:created>
  <dcterms:modified xsi:type="dcterms:W3CDTF">2018-04-16T12:17:41Z</dcterms:modified>
</cp:coreProperties>
</file>